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60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de-DE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B437F11-BCE0-4F82-967B-2C172741CF5F}" type="datetime">
              <a:rPr lang="de-DE" sz="1200" b="0" strike="noStrike" spc="-1">
                <a:solidFill>
                  <a:srgbClr val="8B8B8B"/>
                </a:solidFill>
                <a:latin typeface="Calibri"/>
              </a:rPr>
              <a:t>09.04.2021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42539699-9AAA-4588-873B-FDE9091EDC3B}" type="slidenum">
              <a:rPr lang="de-DE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60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de-DE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195B8CA-1E75-476D-A38E-8A74B0C1538E}" type="datetime">
              <a:rPr lang="de-DE" sz="1200" b="0" strike="noStrike" spc="-1">
                <a:solidFill>
                  <a:srgbClr val="8B8B8B"/>
                </a:solidFill>
                <a:latin typeface="Calibri"/>
              </a:rPr>
              <a:t>09.04.2021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4ADC846-62B6-4414-9F51-336ED063BF67}" type="slidenum">
              <a:rPr lang="de-DE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FAED638-AD57-4325-8204-D49CA162D7E4}" type="datetime">
              <a:rPr lang="de-DE" sz="1200" b="0" strike="noStrike" spc="-1">
                <a:solidFill>
                  <a:srgbClr val="8B8B8B"/>
                </a:solidFill>
                <a:latin typeface="Calibri"/>
              </a:rPr>
              <a:t>09.04.2021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9168581F-37F6-4804-B263-572BD8BA9408}" type="slidenum">
              <a:rPr lang="de-DE" sz="1200" b="0" strike="noStrike" spc="-1">
                <a:solidFill>
                  <a:srgbClr val="8B8B8B"/>
                </a:solidFill>
                <a:latin typeface="Calibri"/>
              </a:r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Cliquez pour éditer le format du texte-titre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2"/>
          <p:cNvPicPr/>
          <p:nvPr/>
        </p:nvPicPr>
        <p:blipFill>
          <a:blip r:embed="rId2"/>
          <a:srcRect t="22722" b="21032"/>
          <a:stretch/>
        </p:blipFill>
        <p:spPr>
          <a:xfrm>
            <a:off x="0" y="0"/>
            <a:ext cx="6095520" cy="3428640"/>
          </a:xfrm>
          <a:prstGeom prst="rect">
            <a:avLst/>
          </a:prstGeom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4" name="Picture 16"/>
          <p:cNvPicPr/>
          <p:nvPr/>
        </p:nvPicPr>
        <p:blipFill>
          <a:blip r:embed="rId3"/>
          <a:srcRect l="21336"/>
          <a:stretch/>
        </p:blipFill>
        <p:spPr>
          <a:xfrm>
            <a:off x="6095880" y="0"/>
            <a:ext cx="6095520" cy="3428640"/>
          </a:xfrm>
          <a:prstGeom prst="rect">
            <a:avLst/>
          </a:prstGeom>
          <a:ln>
            <a:noFill/>
          </a:ln>
        </p:spPr>
      </p:pic>
      <p:pic>
        <p:nvPicPr>
          <p:cNvPr id="125" name="Picture 13"/>
          <p:cNvPicPr/>
          <p:nvPr/>
        </p:nvPicPr>
        <p:blipFill>
          <a:blip r:embed="rId4"/>
          <a:srcRect t="13322" b="292"/>
          <a:stretch/>
        </p:blipFill>
        <p:spPr>
          <a:xfrm>
            <a:off x="0" y="3443400"/>
            <a:ext cx="6095520" cy="3428640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6" name="Picture 11"/>
          <p:cNvPicPr/>
          <p:nvPr/>
        </p:nvPicPr>
        <p:blipFill>
          <a:blip r:embed="rId5"/>
          <a:srcRect t="8812" b="21852"/>
          <a:stretch/>
        </p:blipFill>
        <p:spPr>
          <a:xfrm>
            <a:off x="6053040" y="3314160"/>
            <a:ext cx="6095520" cy="3428640"/>
          </a:xfrm>
          <a:prstGeom prst="rect">
            <a:avLst/>
          </a:prstGeom>
          <a:ln>
            <a:noFill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7" name="CustomShape 1"/>
          <p:cNvSpPr/>
          <p:nvPr/>
        </p:nvSpPr>
        <p:spPr>
          <a:xfrm rot="2700000">
            <a:off x="4409640" y="1742400"/>
            <a:ext cx="3371760" cy="33717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8" name="CustomShape 2"/>
          <p:cNvSpPr/>
          <p:nvPr/>
        </p:nvSpPr>
        <p:spPr>
          <a:xfrm rot="2700000">
            <a:off x="3971160" y="1303920"/>
            <a:ext cx="4249080" cy="4249080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9" name="TextShape 3"/>
          <p:cNvSpPr txBox="1"/>
          <p:nvPr/>
        </p:nvSpPr>
        <p:spPr>
          <a:xfrm>
            <a:off x="4286880" y="2761560"/>
            <a:ext cx="3618000" cy="1345320"/>
          </a:xfrm>
          <a:prstGeom prst="rect">
            <a:avLst/>
          </a:prstGeom>
          <a:noFill/>
          <a:ln w="6480">
            <a:solidFill>
              <a:srgbClr val="000000"/>
            </a:solidFill>
            <a:miter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de-DE" sz="2800" b="1" strike="noStrike" spc="-1">
                <a:solidFill>
                  <a:srgbClr val="000000"/>
                </a:solidFill>
                <a:latin typeface="Calibri"/>
              </a:rPr>
              <a:t>Nos Fournisseurs Locaux et bio</a:t>
            </a:r>
            <a:endParaRPr lang="de-DE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CustomShape 4"/>
          <p:cNvSpPr/>
          <p:nvPr/>
        </p:nvSpPr>
        <p:spPr>
          <a:xfrm rot="20520000">
            <a:off x="538200" y="2294640"/>
            <a:ext cx="327240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withEffect">
                                  <p:stCondLst>
                                    <p:cond delay="1000"/>
                                  </p:stCondLst>
                                  <p:iterate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7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nodeType="withEffect">
                                  <p:stCondLst>
                                    <p:cond delay="0"/>
                                  </p:stCondLst>
                                  <p:iterate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7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fill="hold" nodeType="withEffect">
                                  <p:stCondLst>
                                    <p:cond delay="0"/>
                                  </p:stCondLst>
                                  <p:iterate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3" dur="7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fill="hold" nodeType="withEffect">
                                  <p:stCondLst>
                                    <p:cond delay="0"/>
                                  </p:stCondLst>
                                  <p:iterate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7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fill="hold" nodeType="withEffect">
                                  <p:stCondLst>
                                    <p:cond delay="0"/>
                                  </p:stCondLst>
                                  <p:iterate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7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 rot="20520000">
            <a:off x="538200" y="2294640"/>
            <a:ext cx="3272400" cy="36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2"/>
          <p:cNvSpPr/>
          <p:nvPr/>
        </p:nvSpPr>
        <p:spPr>
          <a:xfrm rot="21360000">
            <a:off x="399960" y="213120"/>
            <a:ext cx="3958560" cy="2130120"/>
          </a:xfrm>
          <a:prstGeom prst="ellipse">
            <a:avLst/>
          </a:prstGeom>
          <a:solidFill>
            <a:srgbClr val="07F7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highlight>
                  <a:srgbClr val="00FF00"/>
                </a:highlight>
                <a:latin typeface="Calibri"/>
                <a:ea typeface="Calibri"/>
              </a:rPr>
              <a:t>Ferme de Lévéra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highlight>
                  <a:srgbClr val="00FF00"/>
                </a:highlight>
                <a:latin typeface="Calibri"/>
                <a:ea typeface="Calibri"/>
              </a:rPr>
              <a:t>       (Légumes)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highlight>
                  <a:srgbClr val="00FF00"/>
                </a:highlight>
                <a:latin typeface="Calibri"/>
                <a:ea typeface="Calibri"/>
              </a:rPr>
              <a:t>Dominique et Lydie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highlight>
                  <a:srgbClr val="00FF00"/>
                </a:highlight>
                <a:latin typeface="Calibri"/>
                <a:ea typeface="Calibri"/>
              </a:rPr>
              <a:t>La Madelaine de Guérande</a:t>
            </a:r>
            <a:endParaRPr lang="fr-F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0000"/>
                </a:solidFill>
                <a:highlight>
                  <a:srgbClr val="00FF00"/>
                </a:highlight>
                <a:latin typeface="Calibri"/>
                <a:ea typeface="Calibri"/>
              </a:rPr>
              <a:t>                          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33" name="CustomShape 3"/>
          <p:cNvSpPr/>
          <p:nvPr/>
        </p:nvSpPr>
        <p:spPr>
          <a:xfrm rot="240000">
            <a:off x="3109680" y="479160"/>
            <a:ext cx="503280" cy="64836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4"/>
          <p:cNvSpPr/>
          <p:nvPr/>
        </p:nvSpPr>
        <p:spPr>
          <a:xfrm rot="21360000">
            <a:off x="76320" y="2342880"/>
            <a:ext cx="3927600" cy="2492640"/>
          </a:xfrm>
          <a:prstGeom prst="ellipse">
            <a:avLst/>
          </a:prstGeom>
          <a:solidFill>
            <a:srgbClr val="0CEB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Les jardins de Domhéry (Légumes)</a:t>
            </a:r>
            <a:br/>
            <a:r>
              <a:rPr lang="en-US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51, Rue du parc des Menuns</a:t>
            </a:r>
            <a:endParaRPr lang="fr-F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Domhéry</a:t>
            </a:r>
            <a:endParaRPr lang="fr-F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44350 GUERANDE</a:t>
            </a:r>
            <a:endParaRPr lang="fr-F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135" name="CustomShape 5"/>
          <p:cNvSpPr/>
          <p:nvPr/>
        </p:nvSpPr>
        <p:spPr>
          <a:xfrm rot="240000">
            <a:off x="3362760" y="3158280"/>
            <a:ext cx="409680" cy="52812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6" name="Graphic 16" descr="Aubergine avec un remplissage uni"/>
          <p:cNvPicPr/>
          <p:nvPr/>
        </p:nvPicPr>
        <p:blipFill>
          <a:blip r:embed="rId3"/>
          <a:stretch/>
        </p:blipFill>
        <p:spPr>
          <a:xfrm>
            <a:off x="11280240" y="16452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137" name="Graphic 19" descr="Panier de récolte avec un remplissage uni"/>
          <p:cNvPicPr/>
          <p:nvPr/>
        </p:nvPicPr>
        <p:blipFill>
          <a:blip r:embed="rId4"/>
          <a:stretch/>
        </p:blipFill>
        <p:spPr>
          <a:xfrm>
            <a:off x="184320" y="5511960"/>
            <a:ext cx="1435320" cy="1435320"/>
          </a:xfrm>
          <a:prstGeom prst="rect">
            <a:avLst/>
          </a:prstGeom>
          <a:ln>
            <a:noFill/>
          </a:ln>
        </p:spPr>
      </p:pic>
      <p:pic>
        <p:nvPicPr>
          <p:cNvPr id="138" name="Graphic 20" descr="Maïs avec un remplissage uni"/>
          <p:cNvPicPr/>
          <p:nvPr/>
        </p:nvPicPr>
        <p:blipFill>
          <a:blip r:embed="rId5"/>
          <a:stretch/>
        </p:blipFill>
        <p:spPr>
          <a:xfrm>
            <a:off x="11347200" y="593964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139" name="Graphic 20" descr="Maïs avec un remplissage uni"/>
          <p:cNvPicPr/>
          <p:nvPr/>
        </p:nvPicPr>
        <p:blipFill>
          <a:blip r:embed="rId5"/>
          <a:stretch/>
        </p:blipFill>
        <p:spPr>
          <a:xfrm>
            <a:off x="-77040" y="4680"/>
            <a:ext cx="914040" cy="914040"/>
          </a:xfrm>
          <a:prstGeom prst="rect">
            <a:avLst/>
          </a:prstGeom>
          <a:ln>
            <a:noFill/>
          </a:ln>
        </p:spPr>
      </p:pic>
      <p:sp>
        <p:nvSpPr>
          <p:cNvPr id="140" name="CustomShape 6"/>
          <p:cNvSpPr/>
          <p:nvPr/>
        </p:nvSpPr>
        <p:spPr>
          <a:xfrm rot="480000">
            <a:off x="7579080" y="927720"/>
            <a:ext cx="4589640" cy="2480040"/>
          </a:xfrm>
          <a:prstGeom prst="ellipse">
            <a:avLst/>
          </a:prstGeom>
          <a:solidFill>
            <a:srgbClr val="0CEB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</a:rPr>
              <a:t>Fruidis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</a:rPr>
              <a:t>(Fruits et Légumes bio) 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</a:rPr>
              <a:t>Réseau Le Saint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</a:rPr>
              <a:t>44220 Couëron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</p:txBody>
      </p:sp>
      <p:sp>
        <p:nvSpPr>
          <p:cNvPr id="141" name="CustomShape 7"/>
          <p:cNvSpPr/>
          <p:nvPr/>
        </p:nvSpPr>
        <p:spPr>
          <a:xfrm rot="900000">
            <a:off x="9693000" y="2593440"/>
            <a:ext cx="529920" cy="67500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CustomShape 8"/>
          <p:cNvSpPr/>
          <p:nvPr/>
        </p:nvSpPr>
        <p:spPr>
          <a:xfrm rot="540000">
            <a:off x="8679240" y="4046760"/>
            <a:ext cx="3324240" cy="2035080"/>
          </a:xfrm>
          <a:prstGeom prst="ellipse">
            <a:avLst/>
          </a:prstGeom>
          <a:solidFill>
            <a:srgbClr val="0CEB2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</a:rPr>
              <a:t>Manger bio 44</a:t>
            </a:r>
            <a:endParaRPr lang="fr-F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</a:rPr>
              <a:t>(Fruits et Légumes)</a:t>
            </a:r>
            <a:endParaRPr lang="fr-F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</a:rPr>
              <a:t>44470 Carquefou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43" name="CustomShape 9"/>
          <p:cNvSpPr/>
          <p:nvPr/>
        </p:nvSpPr>
        <p:spPr>
          <a:xfrm rot="900000">
            <a:off x="11404800" y="5011200"/>
            <a:ext cx="406800" cy="52776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10"/>
          <p:cNvSpPr/>
          <p:nvPr/>
        </p:nvSpPr>
        <p:spPr>
          <a:xfrm rot="420000">
            <a:off x="4156200" y="1856880"/>
            <a:ext cx="4004640" cy="2612880"/>
          </a:xfrm>
          <a:prstGeom prst="ellipse">
            <a:avLst/>
          </a:prstGeom>
          <a:blipFill rotWithShape="0">
            <a:blip r:embed="rId6"/>
            <a:stretch>
              <a:fillRect/>
            </a:stretch>
          </a:blipFill>
          <a:ln>
            <a:noFill/>
          </a:ln>
          <a:effectLst>
            <a:softEdge rad="112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5" name="CustomShape 11"/>
          <p:cNvSpPr/>
          <p:nvPr/>
        </p:nvSpPr>
        <p:spPr>
          <a:xfrm rot="10620000" flipV="1">
            <a:off x="4650480" y="319680"/>
            <a:ext cx="5903280" cy="57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B050"/>
                </a:solidFill>
                <a:latin typeface="Calibri"/>
              </a:rPr>
              <a:t>Fruits et Légumes 100 % Bio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46" name="CustomShape 12"/>
          <p:cNvSpPr/>
          <p:nvPr/>
        </p:nvSpPr>
        <p:spPr>
          <a:xfrm>
            <a:off x="4703760" y="4492440"/>
            <a:ext cx="3609720" cy="1973520"/>
          </a:xfrm>
          <a:prstGeom prst="ellipse">
            <a:avLst/>
          </a:prstGeom>
          <a:solidFill>
            <a:srgbClr val="07F727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i="1" strike="noStrike" spc="-1">
                <a:solidFill>
                  <a:srgbClr val="000000"/>
                </a:solidFill>
                <a:latin typeface="Calibri"/>
              </a:rPr>
              <a:t>Les vergers du littoral (Pomme, jus de pomme)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1" i="1" strike="noStrike" spc="-1">
                <a:solidFill>
                  <a:srgbClr val="000000"/>
                </a:solidFill>
                <a:latin typeface="Calibri"/>
              </a:rPr>
              <a:t>La Gassun 44410 Herbignac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47" name="CustomShape 13"/>
          <p:cNvSpPr/>
          <p:nvPr/>
        </p:nvSpPr>
        <p:spPr>
          <a:xfrm rot="240000">
            <a:off x="7684200" y="5207400"/>
            <a:ext cx="447120" cy="52812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14"/>
          <p:cNvSpPr/>
          <p:nvPr/>
        </p:nvSpPr>
        <p:spPr>
          <a:xfrm>
            <a:off x="1412640" y="4930560"/>
            <a:ext cx="3220200" cy="1609920"/>
          </a:xfrm>
          <a:prstGeom prst="ellipse">
            <a:avLst/>
          </a:prstGeom>
          <a:solidFill>
            <a:srgbClr val="0CEB29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</a:rPr>
              <a:t>Gaëc de la pature</a:t>
            </a:r>
            <a:endParaRPr lang="fr-F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</a:rPr>
              <a:t>(Légumes)</a:t>
            </a:r>
            <a:endParaRPr lang="fr-F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</a:rPr>
              <a:t>La Madeleine </a:t>
            </a:r>
            <a:endParaRPr lang="fr-F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</a:rPr>
              <a:t>44350 Guérande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49" name="CustomShape 15"/>
          <p:cNvSpPr/>
          <p:nvPr/>
        </p:nvSpPr>
        <p:spPr>
          <a:xfrm rot="240000">
            <a:off x="3852720" y="5464440"/>
            <a:ext cx="409680" cy="52812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med">
    <p:check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 rot="20880000">
            <a:off x="371520" y="946800"/>
            <a:ext cx="3946680" cy="276768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</a:rPr>
              <a:t>La ferme de Mézerac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</a:rPr>
              <a:t>44410 Saint-Lyphard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 rot="21120000">
            <a:off x="3824280" y="3067920"/>
            <a:ext cx="3385080" cy="2460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CustomShape 3"/>
          <p:cNvSpPr/>
          <p:nvPr/>
        </p:nvSpPr>
        <p:spPr>
          <a:xfrm rot="420000">
            <a:off x="7002000" y="1744920"/>
            <a:ext cx="5024520" cy="157392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</a:rPr>
              <a:t>La ferme des pouls hauts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</a:rPr>
              <a:t>44600 Saint-Nazaire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53" name="CustomShape 4"/>
          <p:cNvSpPr/>
          <p:nvPr/>
        </p:nvSpPr>
        <p:spPr>
          <a:xfrm rot="10560000" flipV="1">
            <a:off x="4756320" y="659160"/>
            <a:ext cx="4650480" cy="106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>
                <a:solidFill>
                  <a:srgbClr val="0070C0"/>
                </a:solidFill>
                <a:latin typeface="Calibri"/>
              </a:rPr>
              <a:t>Yaourt et crème dessert 100 % bio ou Local</a:t>
            </a:r>
            <a:endParaRPr lang="fr-FR" sz="3200" b="0" strike="noStrike" spc="-1">
              <a:latin typeface="Arial"/>
            </a:endParaRPr>
          </a:p>
        </p:txBody>
      </p:sp>
      <p:pic>
        <p:nvPicPr>
          <p:cNvPr id="154" name="Picture 7"/>
          <p:cNvPicPr/>
          <p:nvPr/>
        </p:nvPicPr>
        <p:blipFill>
          <a:blip r:embed="rId2"/>
          <a:stretch/>
        </p:blipFill>
        <p:spPr>
          <a:xfrm rot="20880000">
            <a:off x="2153160" y="2756160"/>
            <a:ext cx="826920" cy="7801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5" name="Picture 7"/>
          <p:cNvPicPr/>
          <p:nvPr/>
        </p:nvPicPr>
        <p:blipFill>
          <a:blip r:embed="rId3"/>
          <a:stretch/>
        </p:blipFill>
        <p:spPr>
          <a:xfrm>
            <a:off x="686160" y="1915200"/>
            <a:ext cx="474840" cy="1134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6" name="Picture 8"/>
          <p:cNvPicPr/>
          <p:nvPr/>
        </p:nvPicPr>
        <p:blipFill>
          <a:blip r:embed="rId4"/>
          <a:stretch/>
        </p:blipFill>
        <p:spPr>
          <a:xfrm rot="20880000">
            <a:off x="4138200" y="3413520"/>
            <a:ext cx="2755440" cy="1897560"/>
          </a:xfrm>
          <a:prstGeom prst="rect">
            <a:avLst/>
          </a:prstGeom>
          <a:ln>
            <a:noFill/>
          </a:ln>
        </p:spPr>
      </p:pic>
      <p:sp>
        <p:nvSpPr>
          <p:cNvPr id="157" name="CustomShape 5"/>
          <p:cNvSpPr/>
          <p:nvPr/>
        </p:nvSpPr>
        <p:spPr>
          <a:xfrm rot="20340000">
            <a:off x="961920" y="4120920"/>
            <a:ext cx="2761920" cy="1858680"/>
          </a:xfrm>
          <a:prstGeom prst="roundRect">
            <a:avLst>
              <a:gd name="adj" fmla="val 16667"/>
            </a:avLst>
          </a:prstGeom>
          <a:blipFill rotWithShape="0">
            <a:blip r:embed="rId5"/>
            <a:stretch>
              <a:fillRect/>
            </a:stretch>
          </a:blipFill>
          <a:ln>
            <a:noFill/>
          </a:ln>
          <a:effectLst>
            <a:outerShdw blurRad="152400" dist="11525" dir="868217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8" name="CustomShape 6"/>
          <p:cNvSpPr/>
          <p:nvPr/>
        </p:nvSpPr>
        <p:spPr>
          <a:xfrm rot="420000">
            <a:off x="7619760" y="3807000"/>
            <a:ext cx="3385080" cy="2460600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</a:rPr>
              <a:t>Manger bio 44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</a:rPr>
              <a:t>association de producteurs bio de Loire-atlantique créé en 2009 </a:t>
            </a:r>
            <a:r>
              <a:rPr lang="en-US" sz="1800" b="1" strike="noStrike" spc="-1">
                <a:solidFill>
                  <a:srgbClr val="000000"/>
                </a:solidFill>
                <a:latin typeface="Calibri"/>
                <a:ea typeface="Calibri"/>
              </a:rPr>
              <a:t>avec l’aide du GAB 44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59" name="CustomShape 7"/>
          <p:cNvSpPr/>
          <p:nvPr/>
        </p:nvSpPr>
        <p:spPr>
          <a:xfrm rot="240000">
            <a:off x="10575360" y="2663640"/>
            <a:ext cx="474120" cy="605520"/>
          </a:xfrm>
          <a:prstGeom prst="roundRect">
            <a:avLst>
              <a:gd name="adj" fmla="val 16667"/>
            </a:avLst>
          </a:prstGeom>
          <a:blipFill rotWithShape="0">
            <a:blip r:embed="rId6"/>
            <a:stretch>
              <a:fillRect/>
            </a:stretch>
          </a:blipFill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8"/>
          <p:cNvSpPr/>
          <p:nvPr/>
        </p:nvSpPr>
        <p:spPr>
          <a:xfrm rot="20760000">
            <a:off x="3934440" y="4134240"/>
            <a:ext cx="409680" cy="528120"/>
          </a:xfrm>
          <a:prstGeom prst="roundRect">
            <a:avLst>
              <a:gd name="adj" fmla="val 16667"/>
            </a:avLst>
          </a:prstGeom>
          <a:blipFill rotWithShape="0">
            <a:blip r:embed="rId6"/>
            <a:stretch>
              <a:fillRect/>
            </a:stretch>
          </a:blipFill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9"/>
          <p:cNvSpPr/>
          <p:nvPr/>
        </p:nvSpPr>
        <p:spPr>
          <a:xfrm rot="240000">
            <a:off x="10295280" y="4789440"/>
            <a:ext cx="500040" cy="644400"/>
          </a:xfrm>
          <a:prstGeom prst="roundRect">
            <a:avLst>
              <a:gd name="adj" fmla="val 16667"/>
            </a:avLst>
          </a:prstGeom>
          <a:blipFill rotWithShape="0">
            <a:blip r:embed="rId6"/>
            <a:stretch>
              <a:fillRect/>
            </a:stretch>
          </a:blipFill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2" name="Graphic 13" descr="Produits laitiers avec un remplissage uni"/>
          <p:cNvPicPr/>
          <p:nvPr/>
        </p:nvPicPr>
        <p:blipFill>
          <a:blip r:embed="rId7"/>
          <a:stretch/>
        </p:blipFill>
        <p:spPr>
          <a:xfrm>
            <a:off x="123840" y="581328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163" name="Graphic 15" descr="Produits laitiers avec un remplissage uni"/>
          <p:cNvPicPr/>
          <p:nvPr/>
        </p:nvPicPr>
        <p:blipFill>
          <a:blip r:embed="rId7"/>
          <a:stretch/>
        </p:blipFill>
        <p:spPr>
          <a:xfrm>
            <a:off x="11192400" y="20808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164" name="Graphic 16" descr="Vache avec un remplissage uni"/>
          <p:cNvPicPr/>
          <p:nvPr/>
        </p:nvPicPr>
        <p:blipFill>
          <a:blip r:embed="rId8"/>
          <a:stretch/>
        </p:blipFill>
        <p:spPr>
          <a:xfrm>
            <a:off x="253080" y="20808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165" name="Graphic 17" descr="Vache avec un remplissage uni"/>
          <p:cNvPicPr/>
          <p:nvPr/>
        </p:nvPicPr>
        <p:blipFill>
          <a:blip r:embed="rId8"/>
          <a:stretch/>
        </p:blipFill>
        <p:spPr>
          <a:xfrm>
            <a:off x="11192400" y="581328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166" name="Picture 20"/>
          <p:cNvPicPr/>
          <p:nvPr/>
        </p:nvPicPr>
        <p:blipFill>
          <a:blip r:embed="rId9"/>
          <a:stretch/>
        </p:blipFill>
        <p:spPr>
          <a:xfrm>
            <a:off x="5880960" y="1657800"/>
            <a:ext cx="896040" cy="1157400"/>
          </a:xfrm>
          <a:prstGeom prst="rect">
            <a:avLst/>
          </a:prstGeom>
          <a:ln>
            <a:noFill/>
          </a:ln>
        </p:spPr>
      </p:pic>
      <p:pic>
        <p:nvPicPr>
          <p:cNvPr id="167" name="Picture 20"/>
          <p:cNvPicPr/>
          <p:nvPr/>
        </p:nvPicPr>
        <p:blipFill>
          <a:blip r:embed="rId9"/>
          <a:stretch/>
        </p:blipFill>
        <p:spPr>
          <a:xfrm>
            <a:off x="5068440" y="5576400"/>
            <a:ext cx="896040" cy="1157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check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3807000" y="1717200"/>
            <a:ext cx="4246920" cy="2139480"/>
          </a:xfrm>
          <a:prstGeom prst="ellipse">
            <a:avLst/>
          </a:prstGeom>
          <a:solidFill>
            <a:srgbClr val="00B0F0">
              <a:alpha val="52000"/>
            </a:srgb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i="1" strike="noStrike" spc="-1">
                <a:solidFill>
                  <a:srgbClr val="000000"/>
                </a:solidFill>
                <a:latin typeface="Calibri"/>
              </a:rPr>
              <a:t>Province bio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1" i="1" strike="noStrike" spc="-1">
                <a:solidFill>
                  <a:srgbClr val="000000"/>
                </a:solidFill>
                <a:latin typeface="Calibri"/>
              </a:rPr>
              <a:t>Epicerie bio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1" i="1" strike="noStrike" spc="-1">
                <a:solidFill>
                  <a:srgbClr val="000000"/>
                </a:solidFill>
                <a:latin typeface="Calibri"/>
              </a:rPr>
              <a:t>Grossiste Min de Nantes</a:t>
            </a:r>
            <a:endParaRPr lang="fr-FR" sz="2400" b="0" strike="noStrike" spc="-1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 rot="720000">
            <a:off x="7365240" y="383400"/>
            <a:ext cx="4759200" cy="2439000"/>
          </a:xfrm>
          <a:prstGeom prst="ellipse">
            <a:avLst/>
          </a:prstGeom>
          <a:solidFill>
            <a:srgbClr val="00B0F0">
              <a:alpha val="52000"/>
            </a:srgb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</a:rPr>
              <a:t>Manger bio 44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  <a:ea typeface="Calibri"/>
              </a:rPr>
              <a:t>(boeuf, veau, porc)</a:t>
            </a:r>
            <a:endParaRPr lang="fr-FR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  <a:ea typeface="Calibri"/>
              </a:rPr>
              <a:t>association de producteurs bio de Loire-atlantique créé en 2009 avec l’aide du GAB 44</a:t>
            </a:r>
            <a:endParaRPr lang="fr-F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2000" b="0" strike="noStrike" spc="-1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 rot="21180000">
            <a:off x="174600" y="3973680"/>
            <a:ext cx="3735720" cy="2000160"/>
          </a:xfrm>
          <a:prstGeom prst="ellipse">
            <a:avLst/>
          </a:prstGeom>
          <a:solidFill>
            <a:srgbClr val="00B0F0">
              <a:alpha val="52000"/>
            </a:srgb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</a:rPr>
              <a:t>Volaille bio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171" name="CustomShape 4"/>
          <p:cNvSpPr/>
          <p:nvPr/>
        </p:nvSpPr>
        <p:spPr>
          <a:xfrm rot="21240000">
            <a:off x="114120" y="346680"/>
            <a:ext cx="4264920" cy="2336040"/>
          </a:xfrm>
          <a:prstGeom prst="ellipse">
            <a:avLst/>
          </a:prstGeom>
          <a:solidFill>
            <a:srgbClr val="00B0F0">
              <a:alpha val="52000"/>
            </a:srgb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</a:rPr>
              <a:t> </a:t>
            </a:r>
            <a:r>
              <a:rPr lang="en-US" sz="2000" b="1" strike="noStrike" spc="-1">
                <a:solidFill>
                  <a:srgbClr val="000000"/>
                </a:solidFill>
                <a:latin typeface="Calibri"/>
              </a:rPr>
              <a:t>De la terre à l'assiette</a:t>
            </a:r>
            <a:endParaRPr lang="fr-F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</a:rPr>
              <a:t>Magasin de producteurs de Loire-Atlantique</a:t>
            </a:r>
            <a:endParaRPr lang="fr-F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</a:rPr>
              <a:t>Des éleveurs aux consommateurs</a:t>
            </a:r>
            <a:endParaRPr lang="fr-FR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</a:rPr>
              <a:t>44390 Puceul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72" name="CustomShape 5"/>
          <p:cNvSpPr/>
          <p:nvPr/>
        </p:nvSpPr>
        <p:spPr>
          <a:xfrm>
            <a:off x="3454920" y="1145520"/>
            <a:ext cx="505800" cy="73620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CustomShape 6"/>
          <p:cNvSpPr/>
          <p:nvPr/>
        </p:nvSpPr>
        <p:spPr>
          <a:xfrm>
            <a:off x="7158960" y="2333160"/>
            <a:ext cx="603360" cy="87876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CustomShape 7"/>
          <p:cNvSpPr/>
          <p:nvPr/>
        </p:nvSpPr>
        <p:spPr>
          <a:xfrm rot="1020000">
            <a:off x="11323080" y="1505880"/>
            <a:ext cx="442080" cy="64656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5" name="Picture 11"/>
          <p:cNvPicPr/>
          <p:nvPr/>
        </p:nvPicPr>
        <p:blipFill>
          <a:blip r:embed="rId3"/>
          <a:stretch/>
        </p:blipFill>
        <p:spPr>
          <a:xfrm>
            <a:off x="2712600" y="4094640"/>
            <a:ext cx="678960" cy="1468440"/>
          </a:xfrm>
          <a:prstGeom prst="rect">
            <a:avLst/>
          </a:prstGeom>
          <a:ln>
            <a:noFill/>
          </a:ln>
        </p:spPr>
      </p:pic>
      <p:pic>
        <p:nvPicPr>
          <p:cNvPr id="176" name="Picture 12"/>
          <p:cNvPicPr/>
          <p:nvPr/>
        </p:nvPicPr>
        <p:blipFill>
          <a:blip r:embed="rId4"/>
          <a:stretch/>
        </p:blipFill>
        <p:spPr>
          <a:xfrm rot="20820000">
            <a:off x="759600" y="4332600"/>
            <a:ext cx="1520640" cy="730440"/>
          </a:xfrm>
          <a:prstGeom prst="rect">
            <a:avLst/>
          </a:prstGeom>
          <a:ln>
            <a:noFill/>
          </a:ln>
        </p:spPr>
      </p:pic>
      <p:sp>
        <p:nvSpPr>
          <p:cNvPr id="177" name="CustomShape 8"/>
          <p:cNvSpPr/>
          <p:nvPr/>
        </p:nvSpPr>
        <p:spPr>
          <a:xfrm rot="240000">
            <a:off x="7585920" y="3943800"/>
            <a:ext cx="4337280" cy="2049120"/>
          </a:xfrm>
          <a:prstGeom prst="ellipse">
            <a:avLst/>
          </a:prstGeom>
          <a:solidFill>
            <a:srgbClr val="00B0F0">
              <a:alpha val="52000"/>
            </a:srgb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</a:rPr>
              <a:t>Biocoop</a:t>
            </a:r>
            <a:endParaRPr lang="fr-FR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</a:rPr>
              <a:t>Epicerie bio</a:t>
            </a:r>
            <a:endParaRPr lang="fr-FR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</a:rPr>
              <a:t>Par Manger bio 44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178" name="CustomShape 9"/>
          <p:cNvSpPr/>
          <p:nvPr/>
        </p:nvSpPr>
        <p:spPr>
          <a:xfrm rot="420000">
            <a:off x="10768320" y="4430520"/>
            <a:ext cx="500040" cy="762480"/>
          </a:xfrm>
          <a:prstGeom prst="roundRect">
            <a:avLst>
              <a:gd name="adj" fmla="val 16667"/>
            </a:avLst>
          </a:prstGeom>
          <a:blipFill rotWithShape="0">
            <a:blip r:embed="rId2"/>
            <a:stretch>
              <a:fillRect/>
            </a:stretch>
          </a:blipFill>
          <a:ln>
            <a:noFill/>
          </a:ln>
          <a:effectLst>
            <a:outerShdw blurRad="76200" dist="38073" dir="7800819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10"/>
          <p:cNvSpPr/>
          <p:nvPr/>
        </p:nvSpPr>
        <p:spPr>
          <a:xfrm>
            <a:off x="3728160" y="4603320"/>
            <a:ext cx="4082400" cy="1809360"/>
          </a:xfrm>
          <a:prstGeom prst="ellipse">
            <a:avLst/>
          </a:prstGeom>
          <a:solidFill>
            <a:srgbClr val="00B0F0">
              <a:alpha val="52000"/>
            </a:srgbClr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</a:rPr>
              <a:t>La boulangerie l'avenue gourmande</a:t>
            </a:r>
            <a:endParaRPr lang="fr-FR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1" strike="noStrike" spc="-1">
                <a:solidFill>
                  <a:srgbClr val="000000"/>
                </a:solidFill>
                <a:latin typeface="Calibri"/>
              </a:rPr>
              <a:t>44600 Saint-Nazaire</a:t>
            </a:r>
            <a:endParaRPr lang="fr-FR" sz="1800" b="0" strike="noStrike" spc="-1">
              <a:latin typeface="Arial"/>
            </a:endParaRPr>
          </a:p>
        </p:txBody>
      </p:sp>
      <p:pic>
        <p:nvPicPr>
          <p:cNvPr id="180" name="Graphic 16" descr="Sac de courses avec un remplissage uni"/>
          <p:cNvPicPr/>
          <p:nvPr/>
        </p:nvPicPr>
        <p:blipFill>
          <a:blip r:embed="rId5"/>
          <a:stretch/>
        </p:blipFill>
        <p:spPr>
          <a:xfrm>
            <a:off x="4014000" y="225288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181" name="Graphic 16" descr="Sac de courses avec un remplissage uni"/>
          <p:cNvPicPr/>
          <p:nvPr/>
        </p:nvPicPr>
        <p:blipFill>
          <a:blip r:embed="rId5"/>
          <a:stretch/>
        </p:blipFill>
        <p:spPr>
          <a:xfrm>
            <a:off x="11231640" y="-432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182" name="Graphic 16" descr="Sac de courses avec un remplissage uni"/>
          <p:cNvPicPr/>
          <p:nvPr/>
        </p:nvPicPr>
        <p:blipFill>
          <a:blip r:embed="rId5"/>
          <a:stretch/>
        </p:blipFill>
        <p:spPr>
          <a:xfrm>
            <a:off x="2880" y="5818680"/>
            <a:ext cx="914040" cy="914040"/>
          </a:xfrm>
          <a:prstGeom prst="rect">
            <a:avLst/>
          </a:prstGeom>
          <a:ln>
            <a:noFill/>
          </a:ln>
        </p:spPr>
      </p:pic>
      <p:pic>
        <p:nvPicPr>
          <p:cNvPr id="183" name="Graphic 16" descr="Sac de courses avec un remplissage uni"/>
          <p:cNvPicPr/>
          <p:nvPr/>
        </p:nvPicPr>
        <p:blipFill>
          <a:blip r:embed="rId5"/>
          <a:stretch/>
        </p:blipFill>
        <p:spPr>
          <a:xfrm>
            <a:off x="8043480" y="4145040"/>
            <a:ext cx="914040" cy="914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check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1440" y="0"/>
            <a:ext cx="12188520" cy="6857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5" name="Picture 2"/>
          <p:cNvPicPr/>
          <p:nvPr/>
        </p:nvPicPr>
        <p:blipFill>
          <a:blip r:embed="rId2"/>
          <a:srcRect t="30"/>
          <a:stretch/>
        </p:blipFill>
        <p:spPr>
          <a:xfrm>
            <a:off x="335880" y="555480"/>
            <a:ext cx="10408680" cy="6263640"/>
          </a:xfrm>
          <a:prstGeom prst="rect">
            <a:avLst/>
          </a:prstGeom>
          <a:ln>
            <a:noFill/>
          </a:ln>
        </p:spPr>
      </p:pic>
      <p:sp>
        <p:nvSpPr>
          <p:cNvPr id="186" name="CustomShape 2"/>
          <p:cNvSpPr/>
          <p:nvPr/>
        </p:nvSpPr>
        <p:spPr>
          <a:xfrm>
            <a:off x="1973520" y="2916360"/>
            <a:ext cx="1451160" cy="118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FFFFFF"/>
                </a:solidFill>
                <a:latin typeface="Calibri"/>
              </a:rPr>
              <a:t>BIO</a:t>
            </a:r>
            <a:endParaRPr lang="fr-FR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FFFFFF"/>
                </a:solidFill>
                <a:latin typeface="Calibri"/>
              </a:rPr>
              <a:t>58.1%</a:t>
            </a:r>
            <a:endParaRPr lang="fr-FR" sz="3600" b="0" strike="noStrike" spc="-1"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 rot="10800000" flipV="1">
            <a:off x="332640" y="119880"/>
            <a:ext cx="11460600" cy="518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</a:rPr>
              <a:t>Achats des denrées par Label du 1 Septembre 2020 au 9 Avril 2021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188" name="CustomShape 4"/>
          <p:cNvSpPr/>
          <p:nvPr/>
        </p:nvSpPr>
        <p:spPr>
          <a:xfrm rot="10980000" flipV="1">
            <a:off x="4931640" y="4597200"/>
            <a:ext cx="1262520" cy="94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latin typeface="Calibri"/>
              </a:rPr>
              <a:t>Local 11.63%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189" name="CustomShape 5"/>
          <p:cNvSpPr/>
          <p:nvPr/>
        </p:nvSpPr>
        <p:spPr>
          <a:xfrm>
            <a:off x="4287600" y="1640160"/>
            <a:ext cx="2742840" cy="94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FF0000"/>
                </a:solidFill>
                <a:latin typeface="Calibri"/>
              </a:rPr>
              <a:t>Sans Label 22.37%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190" name="CustomShape 6"/>
          <p:cNvSpPr/>
          <p:nvPr/>
        </p:nvSpPr>
        <p:spPr>
          <a:xfrm>
            <a:off x="5657400" y="3849480"/>
            <a:ext cx="2742840" cy="51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latin typeface="Calibri"/>
              </a:rPr>
              <a:t>4.24%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191" name="CustomShape 7"/>
          <p:cNvSpPr/>
          <p:nvPr/>
        </p:nvSpPr>
        <p:spPr>
          <a:xfrm>
            <a:off x="5761800" y="3320640"/>
            <a:ext cx="2742840" cy="518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FFFFFF"/>
                </a:solidFill>
                <a:latin typeface="Calibri"/>
              </a:rPr>
              <a:t>2.87%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192" name="CustomShape 8"/>
          <p:cNvSpPr/>
          <p:nvPr/>
        </p:nvSpPr>
        <p:spPr>
          <a:xfrm>
            <a:off x="9262440" y="4251240"/>
            <a:ext cx="1877400" cy="39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</a:rPr>
              <a:t>0.44%</a:t>
            </a:r>
            <a:endParaRPr lang="fr-FR" sz="2000" b="0" strike="noStrike" spc="-1">
              <a:latin typeface="Arial"/>
            </a:endParaRPr>
          </a:p>
        </p:txBody>
      </p:sp>
      <p:sp>
        <p:nvSpPr>
          <p:cNvPr id="193" name="CustomShape 9"/>
          <p:cNvSpPr/>
          <p:nvPr/>
        </p:nvSpPr>
        <p:spPr>
          <a:xfrm>
            <a:off x="9172800" y="3916440"/>
            <a:ext cx="2742840" cy="39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</a:rPr>
              <a:t>0.35%</a:t>
            </a:r>
            <a:endParaRPr lang="fr-FR" sz="20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745200" y="815760"/>
            <a:ext cx="7330320" cy="17982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800" b="1" strike="noStrike" spc="-1">
                <a:solidFill>
                  <a:srgbClr val="000000"/>
                </a:solidFill>
                <a:latin typeface="Calibri"/>
              </a:rPr>
              <a:t>Loi Egalim : 1er janvier 2022, au moins 50% de produits de qualité et durables, dont au moins 20% de produits biologiques en restauration collective.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​</a:t>
            </a:r>
            <a:endParaRPr lang="fr-FR" sz="2800" b="0" strike="noStrike" spc="-1"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693000" y="3188160"/>
            <a:ext cx="7364160" cy="155484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/>
        </p:style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</a:rPr>
              <a:t>Collège ANITA CONTI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400" b="1" strike="noStrike" spc="-1">
                <a:solidFill>
                  <a:srgbClr val="000000"/>
                </a:solidFill>
                <a:latin typeface="Calibri"/>
              </a:rPr>
              <a:t>1 er Janvier 2021 </a:t>
            </a:r>
            <a:r>
              <a:rPr lang="en-US" sz="2400" b="1" strike="noStrike" spc="-1">
                <a:solidFill>
                  <a:srgbClr val="FF0000"/>
                </a:solidFill>
                <a:latin typeface="Calibri"/>
              </a:rPr>
              <a:t>77,63%</a:t>
            </a:r>
            <a:r>
              <a:rPr lang="en-US" sz="2400" b="1" strike="noStrike" spc="-1">
                <a:solidFill>
                  <a:srgbClr val="000000"/>
                </a:solidFill>
                <a:latin typeface="Calibri"/>
              </a:rPr>
              <a:t> de produits de qualité et durables, dont </a:t>
            </a:r>
            <a:r>
              <a:rPr lang="en-US" sz="2400" b="1" strike="noStrike" spc="-1">
                <a:solidFill>
                  <a:srgbClr val="FF0000"/>
                </a:solidFill>
                <a:latin typeface="Calibri"/>
              </a:rPr>
              <a:t>58.1%</a:t>
            </a:r>
            <a:r>
              <a:rPr lang="en-US" sz="2400" b="1" strike="noStrike" spc="-1">
                <a:solidFill>
                  <a:srgbClr val="000000"/>
                </a:solidFill>
                <a:latin typeface="Calibri"/>
              </a:rPr>
              <a:t> de produits biologiques</a:t>
            </a:r>
            <a:endParaRPr lang="fr-FR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fr-FR" sz="2400" b="0" strike="noStrike" spc="-1">
              <a:latin typeface="Arial"/>
            </a:endParaRPr>
          </a:p>
        </p:txBody>
      </p:sp>
    </p:spTree>
  </p:cSld>
  <p:clrMapOvr>
    <a:masterClrMapping/>
  </p:clrMapOvr>
  <p:transition spd="med">
    <p:check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310</Words>
  <Application>Microsoft Office PowerPoint</Application>
  <PresentationFormat>Grand écran</PresentationFormat>
  <Paragraphs>64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Lucie Bourriaud</dc:creator>
  <dc:description/>
  <cp:lastModifiedBy>Lucie Bourriaud</cp:lastModifiedBy>
  <cp:revision>450</cp:revision>
  <dcterms:created xsi:type="dcterms:W3CDTF">2021-04-07T05:32:48Z</dcterms:created>
  <dcterms:modified xsi:type="dcterms:W3CDTF">2021-04-09T11:10:14Z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Notes">
    <vt:i4>0</vt:i4>
  </property>
  <property fmtid="{D5CDD505-2E9C-101B-9397-08002B2CF9AE}" pid="7" name="PresentationFormat">
    <vt:lpwstr>Widescreen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6</vt:i4>
  </property>
</Properties>
</file>