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9"/>
  </p:notesMasterIdLst>
  <p:sldIdLst>
    <p:sldId id="256" r:id="rId2"/>
    <p:sldId id="262" r:id="rId3"/>
    <p:sldId id="261" r:id="rId4"/>
    <p:sldId id="258" r:id="rId5"/>
    <p:sldId id="263" r:id="rId6"/>
    <p:sldId id="280" r:id="rId7"/>
    <p:sldId id="281" r:id="rId8"/>
    <p:sldId id="264" r:id="rId9"/>
    <p:sldId id="276" r:id="rId10"/>
    <p:sldId id="267" r:id="rId11"/>
    <p:sldId id="284" r:id="rId12"/>
    <p:sldId id="285" r:id="rId13"/>
    <p:sldId id="288" r:id="rId14"/>
    <p:sldId id="290" r:id="rId15"/>
    <p:sldId id="291" r:id="rId16"/>
    <p:sldId id="292" r:id="rId17"/>
    <p:sldId id="268" r:id="rId18"/>
    <p:sldId id="269" r:id="rId19"/>
    <p:sldId id="259" r:id="rId20"/>
    <p:sldId id="270" r:id="rId21"/>
    <p:sldId id="272" r:id="rId22"/>
    <p:sldId id="265" r:id="rId23"/>
    <p:sldId id="294" r:id="rId24"/>
    <p:sldId id="275" r:id="rId25"/>
    <p:sldId id="277" r:id="rId26"/>
    <p:sldId id="295" r:id="rId27"/>
    <p:sldId id="273" r:id="rId2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00"/>
    <a:srgbClr val="51DAFF"/>
    <a:srgbClr val="62CBFA"/>
    <a:srgbClr val="0000CC"/>
    <a:srgbClr val="92D050"/>
    <a:srgbClr val="6A9820"/>
    <a:srgbClr val="FF6600"/>
    <a:srgbClr val="99FFCC"/>
    <a:srgbClr val="A4BAD4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r>
              <a:rPr lang="en-US" sz="2000" baseline="0" dirty="0">
                <a:solidFill>
                  <a:srgbClr val="00B050"/>
                </a:solidFill>
                <a:latin typeface="Arial" panose="020B0604020202020204" pitchFamily="34" charset="0"/>
              </a:rPr>
              <a:t>Répartition horaire</a:t>
            </a:r>
          </a:p>
        </c:rich>
      </c:tx>
      <c:layout>
        <c:manualLayout>
          <c:xMode val="edge"/>
          <c:yMode val="edge"/>
          <c:x val="0.2443838090035239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8.2994093614233488E-2"/>
          <c:w val="0.9392326259465813"/>
          <c:h val="0.66995082845014653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6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A47-46B2-BE30-E6A6033C311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A47-46B2-BE30-E6A6033C3110}"/>
              </c:ext>
            </c:extLst>
          </c:dPt>
          <c:dPt>
            <c:idx val="2"/>
            <c:bubble3D val="0"/>
            <c:spPr>
              <a:solidFill>
                <a:schemeClr val="accent2">
                  <a:tint val="6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A47-46B2-BE30-E6A6033C311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baseline="0" dirty="0"/>
                      <a:t>
</a:t>
                    </a:r>
                    <a:fld id="{179684AD-B663-43A0-9427-CD45C6D523A2}" type="PERCENTAGE">
                      <a:rPr lang="en-US" baseline="0"/>
                      <a:pPr/>
                      <a:t>[POURCENTAGE]</a:t>
                    </a:fld>
                    <a:endParaRPr lang="en-US" baseline="0" dirty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A47-46B2-BE30-E6A6033C311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aseline="0" dirty="0"/>
                      <a:t>
</a:t>
                    </a:r>
                    <a:fld id="{7EDDE50E-5950-469E-9637-0F69DD0D6DCD}" type="PERCENTAGE">
                      <a:rPr lang="en-US" baseline="0"/>
                      <a:pPr/>
                      <a:t>[POURCENTAGE]</a:t>
                    </a:fld>
                    <a:endParaRPr lang="en-US" baseline="0" dirty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A47-46B2-BE30-E6A6033C311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aseline="0" dirty="0"/>
                      <a:t>
</a:t>
                    </a:r>
                    <a:fld id="{038943E1-6871-4951-98E4-CAEAB697668C}" type="PERCENTAGE">
                      <a:rPr lang="en-US" baseline="0"/>
                      <a:pPr/>
                      <a:t>[POURCENTAGE]</a:t>
                    </a:fld>
                    <a:endParaRPr lang="en-US" baseline="0" dirty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A47-46B2-BE30-E6A6033C31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enseignement pro</c:v>
                </c:pt>
                <c:pt idx="1">
                  <c:v>enseignement pro en entreprise</c:v>
                </c:pt>
                <c:pt idx="2">
                  <c:v>enseignement général 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0.42</c:v>
                </c:pt>
                <c:pt idx="1">
                  <c:v>0.25</c:v>
                </c:pt>
                <c:pt idx="2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A47-46B2-BE30-E6A6033C3110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2759304215742021E-2"/>
          <c:y val="0.66104407550011901"/>
          <c:w val="0.90829194090644738"/>
          <c:h val="0.338955924499880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59F0F-F24F-4F44-AB6B-37DBA09646B6}" type="datetimeFigureOut">
              <a:rPr lang="fr-FR" smtClean="0"/>
              <a:t>13/03/2023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E5EE3-C474-4FF1-9A2A-D9487828947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846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FEB1A9-6153-4411-A11F-AC3E7753D7B5}" type="slidenum">
              <a:rPr lang="fr-FR"/>
              <a:pPr/>
              <a:t>2</a:t>
            </a:fld>
            <a:endParaRPr lang="fr-FR" dirty="0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" y="744538"/>
            <a:ext cx="6615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768" y="4714600"/>
            <a:ext cx="5438140" cy="446587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6885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E5EE3-C474-4FF1-9A2A-D94878289479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902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1A1FB5D-A715-47E4-9692-C17FEFF3FD20}" type="slidenum">
              <a:rPr lang="fr-FR"/>
              <a:pPr/>
              <a:t>10</a:t>
            </a:fld>
            <a:endParaRPr lang="fr-FR" dirty="0"/>
          </a:p>
        </p:txBody>
      </p:sp>
      <p:sp>
        <p:nvSpPr>
          <p:cNvPr id="7" name="Rectangle 12"/>
          <p:cNvSpPr txBox="1">
            <a:spLocks noGrp="1" noChangeArrowheads="1"/>
          </p:cNvSpPr>
          <p:nvPr/>
        </p:nvSpPr>
        <p:spPr bwMode="auto">
          <a:xfrm>
            <a:off x="3848644" y="9433721"/>
            <a:ext cx="2936419" cy="4913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577" tIns="47605" rIns="95577" bIns="47605" anchor="b"/>
          <a:lstStyle/>
          <a:p>
            <a:pPr algn="r" defTabSz="451846">
              <a:tabLst>
                <a:tab pos="736224" algn="l"/>
                <a:tab pos="1472448" algn="l"/>
                <a:tab pos="2208672" algn="l"/>
              </a:tabLst>
            </a:pPr>
            <a:fld id="{CD5FF56E-EFCB-46BE-B5E5-1BA83C3F1433}" type="slidenum">
              <a:rPr lang="en-GB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51846">
                <a:tabLst>
                  <a:tab pos="736224" algn="l"/>
                  <a:tab pos="1472448" algn="l"/>
                  <a:tab pos="2208672" algn="l"/>
                </a:tabLst>
              </a:pPr>
              <a:t>10</a:t>
            </a:fld>
            <a:endParaRPr lang="en-GB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4867" name="Text Box 1"/>
          <p:cNvSpPr txBox="1">
            <a:spLocks noChangeArrowheads="1"/>
          </p:cNvSpPr>
          <p:nvPr/>
        </p:nvSpPr>
        <p:spPr bwMode="auto">
          <a:xfrm>
            <a:off x="883914" y="746520"/>
            <a:ext cx="5026672" cy="372150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3013" tIns="46507" rIns="93013" bIns="46507" anchor="ctr"/>
          <a:lstStyle/>
          <a:p>
            <a:pPr defTabSz="451846">
              <a:buClrTx/>
              <a:buSzTx/>
            </a:pPr>
            <a:endParaRPr lang="fr-FR" dirty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486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77877" y="4715276"/>
            <a:ext cx="5427736" cy="4461680"/>
          </a:xfrm>
          <a:ln/>
        </p:spPr>
        <p:txBody>
          <a:bodyPr wrap="none" lIns="95577" tIns="47605" rIns="95577" bIns="47605" anchor="ctr"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2622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F0258E-7333-4B5D-9A1D-E7ABD7B989FA}" type="slidenum">
              <a:rPr lang="fr-FR"/>
              <a:pPr/>
              <a:t>17</a:t>
            </a:fld>
            <a:endParaRPr lang="fr-FR" dirty="0"/>
          </a:p>
        </p:txBody>
      </p:sp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8900" y="744538"/>
            <a:ext cx="6618288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16861"/>
            <a:ext cx="5435600" cy="446802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2266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jusqu'au 23 janvier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5C9DB88-7B65-451A-9579-5D79F9BA5458}" type="slidenum">
              <a:rPr lang="fr-FR" smtClean="0"/>
              <a:pPr/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9692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4243811-8D13-4BBA-AADD-827CE6D312FE}" type="slidenum">
              <a:rPr lang="fr-FR"/>
              <a:pPr/>
              <a:t>21</a:t>
            </a:fld>
            <a:endParaRPr lang="fr-FR" dirty="0"/>
          </a:p>
        </p:txBody>
      </p:sp>
      <p:sp>
        <p:nvSpPr>
          <p:cNvPr id="145410" name="Text Box 2"/>
          <p:cNvSpPr txBox="1">
            <a:spLocks noChangeArrowheads="1"/>
          </p:cNvSpPr>
          <p:nvPr/>
        </p:nvSpPr>
        <p:spPr bwMode="auto">
          <a:xfrm>
            <a:off x="3848644" y="9433720"/>
            <a:ext cx="2942710" cy="494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568" tIns="46575" rIns="89568" bIns="46575" anchor="b"/>
          <a:lstStyle/>
          <a:p>
            <a:pPr algn="r">
              <a:buClrTx/>
              <a:tabLst>
                <a:tab pos="0" algn="l"/>
                <a:tab pos="445526" algn="l"/>
                <a:tab pos="892633" algn="l"/>
                <a:tab pos="1339738" algn="l"/>
                <a:tab pos="1786845" algn="l"/>
                <a:tab pos="2233950" algn="l"/>
                <a:tab pos="2681057" algn="l"/>
                <a:tab pos="3128162" algn="l"/>
                <a:tab pos="3575269" algn="l"/>
                <a:tab pos="4022374" algn="l"/>
                <a:tab pos="4469481" algn="l"/>
                <a:tab pos="4916587" algn="l"/>
                <a:tab pos="5363693" algn="l"/>
                <a:tab pos="5810799" algn="l"/>
                <a:tab pos="6257905" algn="l"/>
                <a:tab pos="6705011" algn="l"/>
                <a:tab pos="7152117" algn="l"/>
                <a:tab pos="7599223" algn="l"/>
                <a:tab pos="8046329" algn="l"/>
                <a:tab pos="8493435" algn="l"/>
                <a:tab pos="8940541" algn="l"/>
              </a:tabLst>
            </a:pPr>
            <a:fld id="{AEE8E6FA-B9C5-4825-847D-F9E510D00FDF}" type="slidenum">
              <a:rPr lang="en-US" sz="1200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pPr algn="r">
                <a:buClrTx/>
                <a:tabLst>
                  <a:tab pos="0" algn="l"/>
                  <a:tab pos="445526" algn="l"/>
                  <a:tab pos="892633" algn="l"/>
                  <a:tab pos="1339738" algn="l"/>
                  <a:tab pos="1786845" algn="l"/>
                  <a:tab pos="2233950" algn="l"/>
                  <a:tab pos="2681057" algn="l"/>
                  <a:tab pos="3128162" algn="l"/>
                  <a:tab pos="3575269" algn="l"/>
                  <a:tab pos="4022374" algn="l"/>
                  <a:tab pos="4469481" algn="l"/>
                  <a:tab pos="4916587" algn="l"/>
                  <a:tab pos="5363693" algn="l"/>
                  <a:tab pos="5810799" algn="l"/>
                  <a:tab pos="6257905" algn="l"/>
                  <a:tab pos="6705011" algn="l"/>
                  <a:tab pos="7152117" algn="l"/>
                  <a:tab pos="7599223" algn="l"/>
                  <a:tab pos="8046329" algn="l"/>
                  <a:tab pos="8493435" algn="l"/>
                  <a:tab pos="8940541" algn="l"/>
                </a:tabLst>
              </a:pPr>
              <a:t>21</a:t>
            </a:fld>
            <a:endParaRPr lang="en-US" sz="1200" dirty="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</p:txBody>
      </p:sp>
      <p:sp>
        <p:nvSpPr>
          <p:cNvPr id="145411" name="Text Box 3"/>
          <p:cNvSpPr txBox="1">
            <a:spLocks noChangeArrowheads="1"/>
          </p:cNvSpPr>
          <p:nvPr/>
        </p:nvSpPr>
        <p:spPr bwMode="auto">
          <a:xfrm>
            <a:off x="1148145" y="751275"/>
            <a:ext cx="4482483" cy="3686632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001" tIns="45501" rIns="91001" bIns="45501" anchor="ctr"/>
          <a:lstStyle/>
          <a:p>
            <a:endParaRPr lang="fr-FR" dirty="0"/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904361" y="4737466"/>
            <a:ext cx="4970051" cy="44490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001" tIns="45501" rIns="91001" bIns="45501" anchor="ctr"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845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dirty="0">
              <a:latin typeface="Times New Roman" pitchFamily="18" charset="0"/>
            </a:endParaRPr>
          </a:p>
        </p:txBody>
      </p:sp>
      <p:sp>
        <p:nvSpPr>
          <p:cNvPr id="491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8E6AEC7-A416-4FE8-BBD3-2A5FA723512C}" type="slidenum">
              <a:rPr lang="fr-FR" altLang="fr-FR">
                <a:latin typeface="Times New Roman" pitchFamily="18" charset="0"/>
              </a:rPr>
              <a:pPr/>
              <a:t>24</a:t>
            </a:fld>
            <a:endParaRPr lang="fr-FR" altLang="fr-FR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227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25D1-782D-46B8-A0E9-389C0CCAD22B}" type="datetimeFigureOut">
              <a:rPr lang="fr-FR" smtClean="0"/>
              <a:t>13/03/2023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D3D6-06EA-4353-8D1A-88FC41D897C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57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25D1-782D-46B8-A0E9-389C0CCAD22B}" type="datetimeFigureOut">
              <a:rPr lang="fr-FR" smtClean="0"/>
              <a:t>13/03/2023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D3D6-06EA-4353-8D1A-88FC41D897C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332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25D1-782D-46B8-A0E9-389C0CCAD22B}" type="datetimeFigureOut">
              <a:rPr lang="fr-FR" smtClean="0"/>
              <a:t>13/03/2023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D3D6-06EA-4353-8D1A-88FC41D897C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8426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25D1-782D-46B8-A0E9-389C0CCAD22B}" type="datetimeFigureOut">
              <a:rPr lang="fr-FR" smtClean="0"/>
              <a:t>13/03/2023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D3D6-06EA-4353-8D1A-88FC41D897C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9169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25D1-782D-46B8-A0E9-389C0CCAD22B}" type="datetimeFigureOut">
              <a:rPr lang="fr-FR" smtClean="0"/>
              <a:t>13/03/2023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D3D6-06EA-4353-8D1A-88FC41D897C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8362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25D1-782D-46B8-A0E9-389C0CCAD22B}" type="datetimeFigureOut">
              <a:rPr lang="fr-FR" smtClean="0"/>
              <a:t>13/03/2023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D3D6-06EA-4353-8D1A-88FC41D897C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185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25D1-782D-46B8-A0E9-389C0CCAD22B}" type="datetimeFigureOut">
              <a:rPr lang="fr-FR" smtClean="0"/>
              <a:t>13/03/2023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D3D6-06EA-4353-8D1A-88FC41D897C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1896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25D1-782D-46B8-A0E9-389C0CCAD22B}" type="datetimeFigureOut">
              <a:rPr lang="fr-FR" smtClean="0"/>
              <a:t>13/03/2023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D3D6-06EA-4353-8D1A-88FC41D897C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9515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25D1-782D-46B8-A0E9-389C0CCAD22B}" type="datetimeFigureOut">
              <a:rPr lang="fr-FR" smtClean="0"/>
              <a:t>13/03/2023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D3D6-06EA-4353-8D1A-88FC41D897C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6891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25D1-782D-46B8-A0E9-389C0CCAD22B}" type="datetimeFigureOut">
              <a:rPr lang="fr-FR" smtClean="0"/>
              <a:t>13/03/2023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D3D6-06EA-4353-8D1A-88FC41D897C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0270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25D1-782D-46B8-A0E9-389C0CCAD22B}" type="datetimeFigureOut">
              <a:rPr lang="fr-FR" smtClean="0"/>
              <a:t>13/03/2023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D3D6-06EA-4353-8D1A-88FC41D897C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2421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025D1-782D-46B8-A0E9-389C0CCAD22B}" type="datetimeFigureOut">
              <a:rPr lang="fr-FR" smtClean="0"/>
              <a:t>13/03/2023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9D3D6-06EA-4353-8D1A-88FC41D897C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384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uvelle-voiepro.fr/" TargetMode="External"/><Relationship Id="rId2" Type="http://schemas.openxmlformats.org/officeDocument/2006/relationships/hyperlink" Target="https://www.onisep.fr/Choisir-mes-etudes/Au-lycee-au-CFA#Au-lycee-general-et-technologique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choisirmonmetier-paysdelaloire.fr/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/>
          <a:lstStyle/>
          <a:p>
            <a:r>
              <a:rPr lang="fr-FR" b="1" dirty="0">
                <a:solidFill>
                  <a:srgbClr val="00B050"/>
                </a:solidFill>
              </a:rPr>
              <a:t>Orientation après la 3</a:t>
            </a:r>
            <a:r>
              <a:rPr lang="fr-FR" b="1" baseline="30000" dirty="0">
                <a:solidFill>
                  <a:srgbClr val="00B050"/>
                </a:solidFill>
              </a:rPr>
              <a:t>ème</a:t>
            </a:r>
            <a:r>
              <a:rPr lang="fr-FR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56603" y="3631096"/>
            <a:ext cx="10016197" cy="1781327"/>
          </a:xfrm>
        </p:spPr>
        <p:txBody>
          <a:bodyPr>
            <a:normAutofit fontScale="77500" lnSpcReduction="20000"/>
          </a:bodyPr>
          <a:lstStyle/>
          <a:p>
            <a:r>
              <a:rPr lang="fr-FR" sz="4300" b="1" dirty="0">
                <a:solidFill>
                  <a:srgbClr val="002060"/>
                </a:solidFill>
              </a:rPr>
              <a:t>Collège Anita CONTI</a:t>
            </a:r>
          </a:p>
          <a:p>
            <a:r>
              <a:rPr lang="fr-FR" sz="4300" b="1" dirty="0">
                <a:solidFill>
                  <a:srgbClr val="002060"/>
                </a:solidFill>
              </a:rPr>
              <a:t>SAINT-NAZAIRE</a:t>
            </a:r>
          </a:p>
          <a:p>
            <a:endParaRPr lang="fr-FR" sz="3200" b="1" u="sng" dirty="0">
              <a:solidFill>
                <a:srgbClr val="002060"/>
              </a:solidFill>
            </a:endParaRPr>
          </a:p>
          <a:p>
            <a:r>
              <a:rPr lang="fr-FR" sz="3200" b="1" dirty="0">
                <a:solidFill>
                  <a:srgbClr val="002060"/>
                </a:solidFill>
              </a:rPr>
              <a:t>CIO St Nazaire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3A39032-6489-4E50-8E15-4C9D523EF98D}"/>
              </a:ext>
            </a:extLst>
          </p:cNvPr>
          <p:cNvSpPr txBox="1"/>
          <p:nvPr/>
        </p:nvSpPr>
        <p:spPr>
          <a:xfrm flipH="1">
            <a:off x="10512082" y="6288259"/>
            <a:ext cx="1679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09 mars 2023</a:t>
            </a:r>
          </a:p>
        </p:txBody>
      </p:sp>
    </p:spTree>
    <p:extLst>
      <p:ext uri="{BB962C8B-B14F-4D97-AF65-F5344CB8AC3E}">
        <p14:creationId xmlns:p14="http://schemas.microsoft.com/office/powerpoint/2010/main" val="95143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992313" y="1"/>
            <a:ext cx="8229600" cy="849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4400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1774825" y="1340768"/>
            <a:ext cx="4535488" cy="2808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buClr>
                <a:srgbClr val="FF9900"/>
              </a:buClr>
              <a:buSzPct val="8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fr-FR" sz="2800" b="1" dirty="0">
                <a:solidFill>
                  <a:srgbClr val="00B050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fr-FR" sz="3200" b="1" u="sng" dirty="0">
                <a:solidFill>
                  <a:srgbClr val="00B05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Lycée professionnel </a:t>
            </a:r>
          </a:p>
          <a:p>
            <a:pPr marL="336550" indent="-336550">
              <a:buClr>
                <a:srgbClr val="FF9900"/>
              </a:buClr>
              <a:buSzPct val="8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fr-FR" sz="2800" b="1" dirty="0">
                <a:solidFill>
                  <a:srgbClr val="00B05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            </a:t>
            </a:r>
            <a:r>
              <a:rPr lang="fr-FR" sz="2800" b="1" u="sng" dirty="0">
                <a:solidFill>
                  <a:srgbClr val="00B05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Statut scolaire</a:t>
            </a:r>
          </a:p>
          <a:p>
            <a:pPr marL="336550" indent="-336550">
              <a:lnSpc>
                <a:spcPct val="55000"/>
              </a:lnSpc>
              <a:buClr>
                <a:srgbClr val="FF9900"/>
              </a:buClr>
              <a:buSzPct val="8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fr-FR" sz="3200" b="1" u="sng" dirty="0">
              <a:solidFill>
                <a:schemeClr val="accent2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36550" indent="-336550">
              <a:spcBef>
                <a:spcPts val="700"/>
              </a:spcBef>
              <a:buClr>
                <a:srgbClr val="FF9900"/>
              </a:buClr>
              <a:buSzPct val="8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fr-FR" sz="2400" b="1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  - Cours d’enseignement général</a:t>
            </a:r>
          </a:p>
          <a:p>
            <a:pPr marL="336550" indent="-336550">
              <a:spcBef>
                <a:spcPts val="700"/>
              </a:spcBef>
              <a:buClr>
                <a:srgbClr val="FF9900"/>
              </a:buClr>
              <a:buSzPct val="8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fr-FR" sz="2400" b="1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  - Cours en atelier</a:t>
            </a:r>
          </a:p>
          <a:p>
            <a:pPr marL="336550" indent="-336550">
              <a:spcBef>
                <a:spcPts val="700"/>
              </a:spcBef>
              <a:buClr>
                <a:srgbClr val="FF9900"/>
              </a:buClr>
              <a:buSzPct val="8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fr-FR" sz="2400" b="1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  - 12 à 22 semaines de stages</a:t>
            </a:r>
          </a:p>
          <a:p>
            <a:pPr marL="336550" indent="-336550">
              <a:spcBef>
                <a:spcPts val="700"/>
              </a:spcBef>
              <a:buClr>
                <a:srgbClr val="FF9900"/>
              </a:buClr>
              <a:buSzPct val="8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fr-FR" sz="2400" b="1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  - Vacances scolaires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6600825" y="1340769"/>
            <a:ext cx="4067175" cy="3095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buClr>
                <a:srgbClr val="FF9900"/>
              </a:buClr>
              <a:buSzPct val="8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fr-FR" sz="3200" b="1" dirty="0">
                <a:solidFill>
                  <a:srgbClr val="FFFF00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     </a:t>
            </a:r>
            <a:r>
              <a:rPr lang="fr-FR" sz="3200" b="1" u="sng" dirty="0">
                <a:solidFill>
                  <a:srgbClr val="00B05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CFA/entreprise</a:t>
            </a:r>
          </a:p>
          <a:p>
            <a:pPr marL="336550" indent="-336550">
              <a:buClr>
                <a:srgbClr val="FF9900"/>
              </a:buClr>
              <a:buSzPct val="8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fr-FR" sz="2800" b="1" dirty="0">
                <a:solidFill>
                  <a:srgbClr val="00B05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          </a:t>
            </a:r>
            <a:r>
              <a:rPr lang="fr-FR" sz="2800" b="1" u="sng" dirty="0">
                <a:solidFill>
                  <a:srgbClr val="00B05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Statut salarié</a:t>
            </a:r>
          </a:p>
          <a:p>
            <a:pPr marL="336550" indent="-336550">
              <a:lnSpc>
                <a:spcPct val="55000"/>
              </a:lnSpc>
              <a:buClr>
                <a:srgbClr val="FF9900"/>
              </a:buClr>
              <a:buSzPct val="8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fr-FR" sz="3200" b="1" dirty="0">
              <a:solidFill>
                <a:srgbClr val="FFFF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36550" indent="-336550">
              <a:spcBef>
                <a:spcPts val="700"/>
              </a:spcBef>
              <a:buClr>
                <a:srgbClr val="FF9900"/>
              </a:buClr>
              <a:buSzPct val="8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fr-FR" sz="2400" b="1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- 1/3 cours en CFA</a:t>
            </a:r>
            <a:endParaRPr lang="fr-FR" sz="2000" b="1" dirty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36550" indent="-336550">
              <a:spcBef>
                <a:spcPts val="700"/>
              </a:spcBef>
              <a:buClr>
                <a:srgbClr val="FF9900"/>
              </a:buClr>
              <a:buSzPct val="8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fr-FR" sz="2400" b="1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- 2/3 formation en entreprise</a:t>
            </a:r>
          </a:p>
          <a:p>
            <a:pPr marL="336550" indent="-336550">
              <a:spcBef>
                <a:spcPts val="700"/>
              </a:spcBef>
              <a:buClr>
                <a:srgbClr val="FF9900"/>
              </a:buClr>
              <a:buSzPct val="8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fr-FR" sz="2400" b="1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- Salaire</a:t>
            </a:r>
          </a:p>
          <a:p>
            <a:pPr marL="336550" indent="-336550">
              <a:spcBef>
                <a:spcPts val="700"/>
              </a:spcBef>
              <a:buClr>
                <a:srgbClr val="FF9900"/>
              </a:buClr>
              <a:buSzPct val="8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fr-FR" sz="2400" b="1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- 5 semaines de congés par an</a:t>
            </a:r>
          </a:p>
          <a:p>
            <a:pPr marL="336550" indent="-336550">
              <a:spcBef>
                <a:spcPts val="700"/>
              </a:spcBef>
              <a:buClr>
                <a:srgbClr val="FF9900"/>
              </a:buClr>
              <a:buSzPct val="8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fr-FR" sz="2400" b="1" dirty="0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36550" indent="-336550">
              <a:spcBef>
                <a:spcPts val="700"/>
              </a:spcBef>
              <a:buClr>
                <a:srgbClr val="FF9900"/>
              </a:buClr>
              <a:buSzPct val="8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fr-FR" sz="2400" b="1" dirty="0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1775520" y="4725145"/>
            <a:ext cx="4032250" cy="771623"/>
          </a:xfrm>
          <a:prstGeom prst="rect">
            <a:avLst/>
          </a:prstGeom>
          <a:noFill/>
          <a:ln w="38160" algn="ctr">
            <a:solidFill>
              <a:srgbClr val="FF5050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000" b="1" dirty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400" b="1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Affectation sur dossier</a:t>
            </a:r>
          </a:p>
          <a:p>
            <a:pPr algn="ctr"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000" b="1" dirty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846" name="Text Box 4"/>
          <p:cNvSpPr txBox="1">
            <a:spLocks noChangeArrowheads="1"/>
          </p:cNvSpPr>
          <p:nvPr/>
        </p:nvSpPr>
        <p:spPr bwMode="auto">
          <a:xfrm>
            <a:off x="7032105" y="4725145"/>
            <a:ext cx="3095625" cy="833178"/>
          </a:xfrm>
          <a:prstGeom prst="rect">
            <a:avLst/>
          </a:prstGeom>
          <a:noFill/>
          <a:ln w="38160">
            <a:solidFill>
              <a:srgbClr val="FF505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400" b="1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Trouver une entreprise Pré-inscription au CFA</a:t>
            </a:r>
          </a:p>
        </p:txBody>
      </p:sp>
      <p:sp>
        <p:nvSpPr>
          <p:cNvPr id="163849" name="Rectangle 9"/>
          <p:cNvSpPr>
            <a:spLocks noChangeArrowheads="1"/>
          </p:cNvSpPr>
          <p:nvPr/>
        </p:nvSpPr>
        <p:spPr bwMode="auto">
          <a:xfrm>
            <a:off x="1524001" y="47386"/>
            <a:ext cx="9143999" cy="1138773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buClr>
                <a:srgbClr val="FFFF00"/>
              </a:buClr>
            </a:pPr>
            <a:r>
              <a:rPr lang="fr-FR" sz="3200" b="1" dirty="0">
                <a:solidFill>
                  <a:srgbClr val="FF9900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     </a:t>
            </a:r>
            <a:r>
              <a:rPr lang="fr-FR" sz="3200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Préparer un CAP ou un BAC professionnel </a:t>
            </a:r>
            <a:r>
              <a:rPr lang="fr-FR" sz="3200" b="1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:    </a:t>
            </a:r>
          </a:p>
          <a:p>
            <a:pPr algn="ctr">
              <a:buClr>
                <a:srgbClr val="FFFF00"/>
              </a:buClr>
            </a:pPr>
            <a:r>
              <a:rPr lang="fr-FR" sz="3200" b="1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  sous </a:t>
            </a:r>
            <a:r>
              <a:rPr lang="fr-FR" sz="3600" b="1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statut scolaire</a:t>
            </a:r>
            <a:r>
              <a:rPr lang="fr-FR" sz="3200" b="1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      ou     </a:t>
            </a:r>
            <a:r>
              <a:rPr lang="fr-FR" sz="3600" b="1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par apprentissage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524000" y="5805986"/>
            <a:ext cx="9144000" cy="710067"/>
          </a:xfrm>
          <a:prstGeom prst="rect">
            <a:avLst/>
          </a:prstGeom>
          <a:solidFill>
            <a:srgbClr val="FF9933"/>
          </a:solidFill>
          <a:ln w="9360">
            <a:solidFill>
              <a:srgbClr val="FF990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dirty="0">
                <a:ln w="19050">
                  <a:solidFill>
                    <a:schemeClr val="tx1"/>
                  </a:solidFill>
                </a:ln>
                <a:latin typeface="Calibri" pitchFamily="34" charset="0"/>
              </a:rPr>
              <a:t>Diplômes préparés identiques :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dirty="0">
                <a:ln w="19050">
                  <a:solidFill>
                    <a:schemeClr val="tx1"/>
                  </a:solidFill>
                </a:ln>
                <a:latin typeface="Calibri" pitchFamily="34" charset="0"/>
              </a:rPr>
              <a:t> CAP, BAC PRO/Brevets Pro, BTS, Diplômes d’Ingénieur</a:t>
            </a:r>
          </a:p>
        </p:txBody>
      </p:sp>
      <p:sp>
        <p:nvSpPr>
          <p:cNvPr id="11" name="Flèche vers le bas 10"/>
          <p:cNvSpPr/>
          <p:nvPr/>
        </p:nvSpPr>
        <p:spPr>
          <a:xfrm>
            <a:off x="6168008" y="1268760"/>
            <a:ext cx="288032" cy="4392488"/>
          </a:xfrm>
          <a:prstGeom prst="downArrow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01155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5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6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63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5" grpId="0"/>
      <p:bldP spid="163845" grpId="0" animBg="1"/>
      <p:bldP spid="163846" grpId="0" animBg="1"/>
      <p:bldP spid="16384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B2A9A48-5B15-4868-9B28-9B91C47247B2}"/>
              </a:ext>
            </a:extLst>
          </p:cNvPr>
          <p:cNvSpPr/>
          <p:nvPr/>
        </p:nvSpPr>
        <p:spPr>
          <a:xfrm>
            <a:off x="1773382" y="152401"/>
            <a:ext cx="8880763" cy="90054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189135B-121B-417E-A4B6-A66C7C669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091" y="152401"/>
            <a:ext cx="11790218" cy="729384"/>
          </a:xfrm>
        </p:spPr>
        <p:txBody>
          <a:bodyPr/>
          <a:lstStyle/>
          <a:p>
            <a:pPr algn="ctr"/>
            <a:r>
              <a:rPr lang="fr-FR" b="1" dirty="0"/>
              <a:t>Lycée André Boulloche à Saint-Nazaire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E37E85-004B-4E02-A834-A915A54DC8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246908"/>
            <a:ext cx="6019800" cy="5458691"/>
          </a:xfrm>
        </p:spPr>
        <p:txBody>
          <a:bodyPr>
            <a:normAutofit fontScale="77500" lnSpcReduction="20000"/>
          </a:bodyPr>
          <a:lstStyle/>
          <a:p>
            <a:r>
              <a:rPr lang="fr-FR" dirty="0"/>
              <a:t>CAP MI Menuisier Installateur statut scolaire ou apprentissage (15 places)</a:t>
            </a:r>
          </a:p>
          <a:p>
            <a:r>
              <a:rPr lang="fr-FR" dirty="0"/>
              <a:t>CAP PAR Peintre applicateur de revêtement apprentissage possible en 2</a:t>
            </a:r>
            <a:r>
              <a:rPr lang="fr-FR" baseline="30000" dirty="0"/>
              <a:t>ème</a:t>
            </a:r>
            <a:r>
              <a:rPr lang="fr-FR" dirty="0"/>
              <a:t> année</a:t>
            </a:r>
          </a:p>
          <a:p>
            <a:r>
              <a:rPr lang="fr-FR" dirty="0"/>
              <a:t>CAP MIS Monteur installateur de sanitaire apprentissage possible en 2</a:t>
            </a:r>
            <a:r>
              <a:rPr lang="fr-FR" baseline="30000" dirty="0"/>
              <a:t>ème</a:t>
            </a:r>
            <a:r>
              <a:rPr lang="fr-FR" dirty="0"/>
              <a:t> année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Pensez aux mini-stages !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B27F10A-4448-40AC-9105-069C35519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46908"/>
            <a:ext cx="6019800" cy="545869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b="1" dirty="0"/>
              <a:t>2de pro Métiers de la construction durable du bâtiment et des travaux publics </a:t>
            </a:r>
          </a:p>
          <a:p>
            <a:r>
              <a:rPr lang="fr-FR" dirty="0"/>
              <a:t>Bac pro AFB Aménagement et Finition du Bâtiment sous statut scolaire (15 places)</a:t>
            </a:r>
          </a:p>
          <a:p>
            <a:r>
              <a:rPr lang="fr-FR" dirty="0"/>
              <a:t>Bac pro ORGO Organisation du Gros Œuvre apprentissage possible en 2</a:t>
            </a:r>
            <a:r>
              <a:rPr lang="fr-FR" baseline="30000" dirty="0"/>
              <a:t>ème</a:t>
            </a:r>
            <a:r>
              <a:rPr lang="fr-FR" dirty="0"/>
              <a:t> année (15 places)</a:t>
            </a:r>
          </a:p>
          <a:p>
            <a:r>
              <a:rPr lang="fr-FR" dirty="0"/>
              <a:t>Bac pro MAV Menuiserie Aluminium Verre apprentissage possible en 2</a:t>
            </a:r>
            <a:r>
              <a:rPr lang="fr-FR" baseline="30000" dirty="0"/>
              <a:t>ème</a:t>
            </a:r>
            <a:r>
              <a:rPr lang="fr-FR" dirty="0"/>
              <a:t> année (15 places)</a:t>
            </a:r>
          </a:p>
          <a:p>
            <a:r>
              <a:rPr lang="fr-FR" dirty="0"/>
              <a:t>Bac pro TMA Technicien Menuisier Agenceur</a:t>
            </a:r>
          </a:p>
          <a:p>
            <a:pPr marL="0" indent="0">
              <a:buNone/>
            </a:pPr>
            <a:r>
              <a:rPr lang="fr-FR" b="1" dirty="0"/>
              <a:t>2de pro Métiers du numérique et de la transition énergétique</a:t>
            </a:r>
          </a:p>
          <a:p>
            <a:r>
              <a:rPr lang="fr-FR" dirty="0"/>
              <a:t>Bac pro ICCER Installateur en Chauffage Climatisation et Energies Renouvelables apprentissage possible 2</a:t>
            </a:r>
            <a:r>
              <a:rPr lang="fr-FR" baseline="30000" dirty="0"/>
              <a:t>ème</a:t>
            </a:r>
            <a:r>
              <a:rPr lang="fr-FR" dirty="0"/>
              <a:t> année (12 places)</a:t>
            </a:r>
          </a:p>
          <a:p>
            <a:r>
              <a:rPr lang="fr-FR" dirty="0"/>
              <a:t>Bac pro MFER Métiers du Froid et des Energies Renouvelables apprentissage possible 2</a:t>
            </a:r>
            <a:r>
              <a:rPr lang="fr-FR" baseline="30000" dirty="0"/>
              <a:t>ème</a:t>
            </a:r>
            <a:r>
              <a:rPr lang="fr-FR" dirty="0"/>
              <a:t> année (12 places)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4DFEC7D-6943-4F37-8F06-C011248176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586" y="3533185"/>
            <a:ext cx="5434031" cy="191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38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90461BB-B85C-4979-9B56-2D78145C6B33}"/>
              </a:ext>
            </a:extLst>
          </p:cNvPr>
          <p:cNvSpPr/>
          <p:nvPr/>
        </p:nvSpPr>
        <p:spPr>
          <a:xfrm>
            <a:off x="1995055" y="365126"/>
            <a:ext cx="8257309" cy="67396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8AC9D5E-7ACE-4544-A808-549646490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Lycée Brossaud Blancho à Saint-Nazaire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E394B8-80CF-40E9-90FB-CE0631D9D7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177636"/>
            <a:ext cx="6019800" cy="5569528"/>
          </a:xfrm>
        </p:spPr>
        <p:txBody>
          <a:bodyPr>
            <a:normAutofit fontScale="62500" lnSpcReduction="20000"/>
          </a:bodyPr>
          <a:lstStyle/>
          <a:p>
            <a:r>
              <a:rPr lang="fr-FR" dirty="0"/>
              <a:t>CAP RICS Réalisation Industrielle en Chaudronnerie et Soudage (15 places)</a:t>
            </a:r>
          </a:p>
          <a:p>
            <a:r>
              <a:rPr lang="fr-FR" dirty="0"/>
              <a:t>CAP électricien (15 places)</a:t>
            </a:r>
          </a:p>
          <a:p>
            <a:r>
              <a:rPr lang="fr-FR" dirty="0"/>
              <a:t>CAP PSR Production et Services en Restauration (12 places)</a:t>
            </a:r>
          </a:p>
          <a:p>
            <a:r>
              <a:rPr lang="fr-FR" dirty="0"/>
              <a:t>CAP ATMFC Assistant Technique en Milieu Familial et Rural (12 places)</a:t>
            </a:r>
          </a:p>
          <a:p>
            <a:r>
              <a:rPr lang="fr-FR" dirty="0"/>
              <a:t>CAP EPC Equipier Polyvalent de Commerce (15 places)</a:t>
            </a:r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Pensez aux mini-stages !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738C525-ACEB-424A-ADD5-AFD38A7CC9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77636"/>
            <a:ext cx="6019800" cy="562494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b="1" dirty="0"/>
              <a:t>2de pro de l’aéronautique</a:t>
            </a:r>
          </a:p>
          <a:p>
            <a:r>
              <a:rPr lang="fr-FR" dirty="0"/>
              <a:t>Bac pro Aéronautique option avionique </a:t>
            </a:r>
            <a:r>
              <a:rPr lang="fr-FR" i="1" dirty="0">
                <a:solidFill>
                  <a:srgbClr val="00B050"/>
                </a:solidFill>
              </a:rPr>
              <a:t>(recrutement spécifique)</a:t>
            </a:r>
          </a:p>
          <a:p>
            <a:r>
              <a:rPr lang="fr-FR" i="1" dirty="0"/>
              <a:t> </a:t>
            </a:r>
            <a:r>
              <a:rPr lang="fr-FR" dirty="0"/>
              <a:t>Bac pro Aviation générale</a:t>
            </a:r>
          </a:p>
          <a:p>
            <a:pPr marL="0" indent="0">
              <a:buNone/>
            </a:pPr>
            <a:r>
              <a:rPr lang="fr-FR" b="1" dirty="0"/>
              <a:t>2de pro Métiers de la réalisation</a:t>
            </a:r>
            <a:endParaRPr lang="fr-FR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fr-FR" b="1" dirty="0"/>
              <a:t> d’ensembles mécaniques industriels</a:t>
            </a:r>
          </a:p>
          <a:p>
            <a:r>
              <a:rPr lang="fr-FR" dirty="0"/>
              <a:t>Bac pro TCI Technicien en Chaudronnerie Industrielle</a:t>
            </a:r>
          </a:p>
          <a:p>
            <a:r>
              <a:rPr lang="fr-FR" dirty="0"/>
              <a:t>Bac pro Technicien en Réalisation de Productions Mécaniques </a:t>
            </a:r>
          </a:p>
          <a:p>
            <a:pPr marL="0" indent="0">
              <a:buNone/>
            </a:pPr>
            <a:r>
              <a:rPr lang="fr-FR" b="1" dirty="0"/>
              <a:t>2de pro Métiers de la relation client </a:t>
            </a:r>
          </a:p>
          <a:p>
            <a:r>
              <a:rPr lang="fr-FR" dirty="0"/>
              <a:t>Bac pro MRC Métiers du Commerce et de la Vente (option A et B)</a:t>
            </a:r>
          </a:p>
          <a:p>
            <a:pPr marL="0" indent="0">
              <a:buNone/>
            </a:pPr>
            <a:r>
              <a:rPr lang="fr-FR" b="1" dirty="0"/>
              <a:t>2de pro Métiers de la gestion administrative, du transport et de la logistique</a:t>
            </a:r>
          </a:p>
          <a:p>
            <a:r>
              <a:rPr lang="fr-FR" dirty="0"/>
              <a:t>Bac pro AGORA Administration Gestion</a:t>
            </a:r>
          </a:p>
          <a:p>
            <a:r>
              <a:rPr lang="fr-FR" dirty="0"/>
              <a:t>Bac pro Organisation des Transports de Marchandises</a:t>
            </a:r>
          </a:p>
          <a:p>
            <a:pPr marL="0" indent="0">
              <a:buNone/>
            </a:pPr>
            <a:r>
              <a:rPr lang="fr-FR" b="1" dirty="0"/>
              <a:t>Bac pro ASSP Accompagnement, Soins et Services à la Personne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B4683A5D-7875-45E3-9754-F45E36C0EF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598" y="3305908"/>
            <a:ext cx="4478215" cy="2511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989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1F2C20-B10B-4A56-8530-71542F0C79A6}"/>
              </a:ext>
            </a:extLst>
          </p:cNvPr>
          <p:cNvSpPr/>
          <p:nvPr/>
        </p:nvSpPr>
        <p:spPr>
          <a:xfrm>
            <a:off x="2978727" y="365126"/>
            <a:ext cx="6276109" cy="71406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64DF3F2-2302-44CC-9834-72796B0E9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7409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Lycée Heinlex à Saint-Nazaire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F9A506-4056-461C-8D6D-8C6DB1F57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45" y="1209821"/>
            <a:ext cx="12037255" cy="55248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2400" b="1" dirty="0"/>
              <a:t>2de pro Métiers du pilotage et de la maintenance d’installations automatisées</a:t>
            </a:r>
          </a:p>
          <a:p>
            <a:r>
              <a:rPr lang="fr-FR" sz="2400" dirty="0"/>
              <a:t>Bac pro Maintenance des Systèmes de Production Connectés (24 places)</a:t>
            </a:r>
          </a:p>
          <a:p>
            <a:r>
              <a:rPr lang="fr-FR" sz="2400" dirty="0"/>
              <a:t>Bac pro Procédés de la Chimie, de l’eau et du Papier Carton (15 places)</a:t>
            </a:r>
          </a:p>
          <a:p>
            <a:r>
              <a:rPr lang="fr-FR" sz="2400" dirty="0"/>
              <a:t>Bac pro PLP Pilote de Ligne de Production ( 15 places), apprentissage possible en 1</a:t>
            </a:r>
            <a:r>
              <a:rPr lang="fr-FR" sz="2400" baseline="30000" dirty="0"/>
              <a:t>ère</a:t>
            </a:r>
            <a:r>
              <a:rPr lang="fr-FR" sz="2400" dirty="0"/>
              <a:t> </a:t>
            </a:r>
          </a:p>
          <a:p>
            <a:endParaRPr lang="fr-FR" sz="2400" dirty="0"/>
          </a:p>
          <a:p>
            <a:pPr marL="0" indent="0">
              <a:buNone/>
            </a:pPr>
            <a:r>
              <a:rPr lang="fr-FR" sz="2400" b="1" dirty="0"/>
              <a:t>Bac pro Métiers de la Mode option Vêtement </a:t>
            </a:r>
            <a:r>
              <a:rPr lang="fr-FR" sz="2400" dirty="0"/>
              <a:t>(15 places)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                                                                                  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00B050"/>
                </a:solidFill>
              </a:rPr>
              <a:t>                                                                                  Pensez aux mini-stages !</a:t>
            </a:r>
            <a:endParaRPr lang="fr-FR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0AC0BC1-D046-440D-A011-74062EE17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60" y="3820614"/>
            <a:ext cx="6635069" cy="195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634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2880532-2701-48C3-867F-B4ACA066E2D1}"/>
              </a:ext>
            </a:extLst>
          </p:cNvPr>
          <p:cNvSpPr/>
          <p:nvPr/>
        </p:nvSpPr>
        <p:spPr>
          <a:xfrm>
            <a:off x="2092036" y="175211"/>
            <a:ext cx="7952509" cy="61961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1EB8573-B370-4797-9F29-F4F91F895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5211"/>
            <a:ext cx="10515600" cy="619613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Lycée Olivier Guichard à Guérande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0AAEF5-24A0-45B4-9806-DA1B471E3A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1015" y="1336431"/>
            <a:ext cx="5808785" cy="5387926"/>
          </a:xfrm>
        </p:spPr>
        <p:txBody>
          <a:bodyPr>
            <a:normAutofit fontScale="92500"/>
          </a:bodyPr>
          <a:lstStyle/>
          <a:p>
            <a:r>
              <a:rPr lang="fr-FR" sz="2100" dirty="0"/>
              <a:t>CAP Fleuriste</a:t>
            </a:r>
          </a:p>
          <a:p>
            <a:r>
              <a:rPr lang="fr-FR" sz="2100" dirty="0"/>
              <a:t>CAP Maintenance des matériels option espaces verts</a:t>
            </a:r>
          </a:p>
          <a:p>
            <a:r>
              <a:rPr lang="fr-FR" sz="2100" dirty="0"/>
              <a:t>CAP Jardinier paysagiste en apprentissage (20 places)</a:t>
            </a:r>
          </a:p>
          <a:p>
            <a:r>
              <a:rPr lang="fr-FR" sz="2100" dirty="0"/>
              <a:t>CAP Cuisine</a:t>
            </a:r>
          </a:p>
          <a:p>
            <a:pPr marL="0" indent="0">
              <a:buNone/>
            </a:pPr>
            <a:endParaRPr lang="fr-FR" sz="2100" dirty="0"/>
          </a:p>
          <a:p>
            <a:pPr marL="0" indent="0">
              <a:buNone/>
            </a:pPr>
            <a:endParaRPr lang="fr-FR" sz="2100" dirty="0"/>
          </a:p>
          <a:p>
            <a:pPr marL="0" indent="0">
              <a:buNone/>
            </a:pPr>
            <a:endParaRPr lang="fr-FR" sz="2100" dirty="0"/>
          </a:p>
          <a:p>
            <a:pPr marL="0" indent="0">
              <a:buNone/>
            </a:pPr>
            <a:endParaRPr lang="fr-FR" sz="2100" dirty="0"/>
          </a:p>
          <a:p>
            <a:pPr marL="0" indent="0">
              <a:buNone/>
            </a:pPr>
            <a:endParaRPr lang="fr-FR" sz="2100" dirty="0"/>
          </a:p>
          <a:p>
            <a:pPr marL="0" indent="0">
              <a:buNone/>
            </a:pPr>
            <a:endParaRPr lang="fr-FR" sz="2100" dirty="0"/>
          </a:p>
          <a:p>
            <a:pPr marL="0" indent="0">
              <a:buNone/>
            </a:pPr>
            <a:endParaRPr lang="fr-FR" sz="2100" dirty="0"/>
          </a:p>
          <a:p>
            <a:pPr marL="0" indent="0">
              <a:buNone/>
            </a:pPr>
            <a:endParaRPr lang="fr-FR" sz="2100" dirty="0"/>
          </a:p>
          <a:p>
            <a:pPr marL="0" indent="0">
              <a:buNone/>
            </a:pPr>
            <a:r>
              <a:rPr lang="fr-FR" sz="2100" b="1" dirty="0">
                <a:solidFill>
                  <a:srgbClr val="00B050"/>
                </a:solidFill>
              </a:rPr>
              <a:t>Pensez aux mini-stages !</a:t>
            </a:r>
          </a:p>
          <a:p>
            <a:endParaRPr lang="fr-FR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7253D4F-7166-4394-8B03-7DBE277F9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36431"/>
            <a:ext cx="5808785" cy="52331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000" b="1" dirty="0"/>
              <a:t>2de pro Métiers des productions</a:t>
            </a:r>
          </a:p>
          <a:p>
            <a:r>
              <a:rPr lang="fr-FR" sz="2000" dirty="0"/>
              <a:t>Bac pro Conduite de productions horticoles</a:t>
            </a:r>
          </a:p>
          <a:p>
            <a:r>
              <a:rPr lang="fr-FR" sz="2000" dirty="0"/>
              <a:t>Bac pro Productions aquacoles (16 places)</a:t>
            </a:r>
          </a:p>
          <a:p>
            <a:pPr marL="0" indent="0">
              <a:buNone/>
            </a:pPr>
            <a:r>
              <a:rPr lang="fr-FR" sz="2000" b="1" dirty="0"/>
              <a:t>2de pro Métiers de la nature-paysage-jardins-forêt</a:t>
            </a:r>
          </a:p>
          <a:p>
            <a:r>
              <a:rPr lang="fr-FR" sz="2000" dirty="0"/>
              <a:t>Bac pro Travaux paysagers </a:t>
            </a:r>
          </a:p>
          <a:p>
            <a:pPr marL="0" indent="0">
              <a:buNone/>
            </a:pPr>
            <a:r>
              <a:rPr lang="fr-FR" sz="2000" b="1" dirty="0"/>
              <a:t>2de pro Métiers de la maintenance des matériels et des véhicules</a:t>
            </a:r>
          </a:p>
          <a:p>
            <a:r>
              <a:rPr lang="fr-FR" sz="2000" dirty="0"/>
              <a:t>Bac pro Maintenance des véhicules automobiles </a:t>
            </a:r>
          </a:p>
          <a:p>
            <a:r>
              <a:rPr lang="fr-FR" sz="2000" dirty="0"/>
              <a:t>Bac pro Maintenances des matériels espaces verts </a:t>
            </a:r>
          </a:p>
          <a:p>
            <a:pPr marL="0" indent="0">
              <a:buNone/>
            </a:pPr>
            <a:r>
              <a:rPr lang="fr-FR" sz="2000" b="1" dirty="0"/>
              <a:t>2de pro Métiers de l’hôtellerie et de la restauration</a:t>
            </a:r>
          </a:p>
          <a:p>
            <a:r>
              <a:rPr lang="fr-FR" sz="2000" dirty="0"/>
              <a:t>Bac pro Cuisine</a:t>
            </a:r>
          </a:p>
          <a:p>
            <a:r>
              <a:rPr lang="fr-FR" sz="2000" dirty="0"/>
              <a:t>Bac pro Commercialisation et services en restauration</a:t>
            </a:r>
          </a:p>
          <a:p>
            <a:r>
              <a:rPr lang="fr-FR" sz="2000" b="1" dirty="0"/>
              <a:t>Bac pro Cultures marines</a:t>
            </a:r>
          </a:p>
          <a:p>
            <a:endParaRPr lang="fr-FR" sz="2000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FA956494-2E6E-40E6-9E23-B90BFA29D7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06" y="3374004"/>
            <a:ext cx="3826412" cy="239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582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2FE60D1-13E7-43D6-913B-02162DD15CF7}"/>
              </a:ext>
            </a:extLst>
          </p:cNvPr>
          <p:cNvSpPr/>
          <p:nvPr/>
        </p:nvSpPr>
        <p:spPr>
          <a:xfrm>
            <a:off x="2299855" y="207818"/>
            <a:ext cx="7578436" cy="99555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1B5FA4B-CB2D-46C2-AA01-5B7BB9B60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273" y="388754"/>
            <a:ext cx="10515600" cy="633681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Lycée Les 3 Rivières à Pontchâteau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B77697-3C07-4A54-8EC0-B7D77508EC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-13855" y="1561514"/>
            <a:ext cx="6172199" cy="4931359"/>
          </a:xfrm>
        </p:spPr>
        <p:txBody>
          <a:bodyPr>
            <a:normAutofit fontScale="70000" lnSpcReduction="20000"/>
          </a:bodyPr>
          <a:lstStyle/>
          <a:p>
            <a:r>
              <a:rPr lang="fr-FR" dirty="0"/>
              <a:t>CAP EPC Equipier polyvalent de commerce</a:t>
            </a:r>
          </a:p>
          <a:p>
            <a:r>
              <a:rPr lang="fr-FR" dirty="0"/>
              <a:t>CAP Electricien-Aéronautique option avionique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fr-FR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fr-FR" b="1" dirty="0">
                <a:solidFill>
                  <a:srgbClr val="00B050"/>
                </a:solidFill>
              </a:rPr>
              <a:t>Porte ouverte : samedi 11 mars 2023 de 9h à 13h</a:t>
            </a:r>
          </a:p>
          <a:p>
            <a:pPr marL="0" indent="0" algn="ctr">
              <a:buNone/>
            </a:pPr>
            <a:r>
              <a:rPr lang="fr-FR" b="1" dirty="0">
                <a:solidFill>
                  <a:srgbClr val="00B050"/>
                </a:solidFill>
              </a:rPr>
              <a:t>Pensez aux mini-stages !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0351AE8-B95B-4F88-A3EB-2E5C5A54E8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97282" y="1561513"/>
            <a:ext cx="5569634" cy="493136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b="1" dirty="0"/>
              <a:t>2de pro Métiers des transitions numérique et énergétique</a:t>
            </a:r>
          </a:p>
          <a:p>
            <a:r>
              <a:rPr lang="fr-FR" dirty="0"/>
              <a:t>Bac pro MELEC Métiers de l’électricité et de ses environnements connectés</a:t>
            </a:r>
          </a:p>
          <a:p>
            <a:pPr marL="0" indent="0">
              <a:buNone/>
            </a:pPr>
            <a:r>
              <a:rPr lang="fr-FR" b="1" dirty="0"/>
              <a:t>2de pro Métiers de la réalisation d’ensembles mécaniques et industriels</a:t>
            </a:r>
          </a:p>
          <a:p>
            <a:r>
              <a:rPr lang="fr-FR" dirty="0"/>
              <a:t>Bac pro TCI Technicien de chaudronnerie industrielle</a:t>
            </a:r>
          </a:p>
          <a:p>
            <a:pPr marL="0" indent="0">
              <a:buNone/>
            </a:pPr>
            <a:r>
              <a:rPr lang="fr-FR" b="1" dirty="0"/>
              <a:t>2de pro Métiers de la relation client </a:t>
            </a:r>
          </a:p>
          <a:p>
            <a:r>
              <a:rPr lang="fr-FR" dirty="0"/>
              <a:t>Bac pro Accueil</a:t>
            </a:r>
          </a:p>
          <a:p>
            <a:pPr marL="0" indent="0">
              <a:buNone/>
            </a:pPr>
            <a:r>
              <a:rPr lang="fr-FR" b="1" dirty="0"/>
              <a:t>Bac pro AMACV Artisanat et Métiers d’Art option Communication Visuelle pluri-média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B8A7EA8-2560-4A56-B328-6D87772ADC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83" y="2715065"/>
            <a:ext cx="5669280" cy="293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077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BF4B0AD-2558-4077-87AC-96E57E0B5A2E}"/>
              </a:ext>
            </a:extLst>
          </p:cNvPr>
          <p:cNvSpPr/>
          <p:nvPr/>
        </p:nvSpPr>
        <p:spPr>
          <a:xfrm>
            <a:off x="1828800" y="235527"/>
            <a:ext cx="8534400" cy="102523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9EF9791-7726-4F84-995A-461A7BC00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020"/>
          </a:xfrm>
        </p:spPr>
        <p:txBody>
          <a:bodyPr/>
          <a:lstStyle/>
          <a:p>
            <a:pPr algn="ctr"/>
            <a:r>
              <a:rPr lang="fr-FR" b="1" dirty="0"/>
              <a:t>Lycée Albert Chassagne à Paimboeuf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70870E-8741-4B59-8E17-218EE96E6C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667249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CAP Electricien </a:t>
            </a:r>
          </a:p>
          <a:p>
            <a:r>
              <a:rPr lang="fr-FR" dirty="0"/>
              <a:t>CAP Maintenance des véhicules option Motocycles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Pensez aux mini-stages !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95D6C3B-475E-4FC2-921A-5CB0761DCB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03985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dirty="0"/>
              <a:t>2de pro Métiers de la relation client </a:t>
            </a:r>
          </a:p>
          <a:p>
            <a:r>
              <a:rPr lang="fr-FR" dirty="0"/>
              <a:t>Bac pro Métiers de l’accueil</a:t>
            </a:r>
          </a:p>
          <a:p>
            <a:r>
              <a:rPr lang="fr-FR" dirty="0"/>
              <a:t>Bac pro Métiers du commerce et de la vente option A (animation et gestion de l’espace commercial)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2de pro Métiers de la maintenance des matériels et des véhicules</a:t>
            </a:r>
          </a:p>
          <a:p>
            <a:r>
              <a:rPr lang="fr-FR" dirty="0"/>
              <a:t>Bac pro Maintenance des véhicules option Motocycles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FA9835E-19ED-4CE7-9ED8-E1F3C45ECA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28331"/>
            <a:ext cx="3854548" cy="226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9979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4979876" y="2348880"/>
            <a:ext cx="2232248" cy="216024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2400" b="1" dirty="0">
                <a:latin typeface="Calibri" pitchFamily="34" charset="0"/>
              </a:rPr>
              <a:t>Orientation</a:t>
            </a:r>
          </a:p>
        </p:txBody>
      </p:sp>
      <p:sp>
        <p:nvSpPr>
          <p:cNvPr id="7" name="Ellipse 6"/>
          <p:cNvSpPr/>
          <p:nvPr/>
        </p:nvSpPr>
        <p:spPr>
          <a:xfrm>
            <a:off x="7968208" y="2312876"/>
            <a:ext cx="2304256" cy="2232248"/>
          </a:xfrm>
          <a:prstGeom prst="ellipse">
            <a:avLst/>
          </a:prstGeom>
          <a:solidFill>
            <a:srgbClr val="00FF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2800" b="1" dirty="0">
                <a:solidFill>
                  <a:schemeClr val="tx1"/>
                </a:solidFill>
                <a:latin typeface="Calibri" pitchFamily="34" charset="0"/>
              </a:rPr>
              <a:t>Forum des métiers</a:t>
            </a:r>
          </a:p>
        </p:txBody>
      </p:sp>
      <p:sp>
        <p:nvSpPr>
          <p:cNvPr id="8" name="Ellipse 7"/>
          <p:cNvSpPr/>
          <p:nvPr/>
        </p:nvSpPr>
        <p:spPr>
          <a:xfrm>
            <a:off x="1775520" y="2312876"/>
            <a:ext cx="2448272" cy="2232248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2400" b="1" dirty="0">
                <a:latin typeface="Calibri" pitchFamily="34" charset="0"/>
              </a:rPr>
              <a:t>Discuter de</a:t>
            </a:r>
          </a:p>
          <a:p>
            <a:pPr algn="ctr"/>
            <a:r>
              <a:rPr lang="fr-FR" sz="2800" b="1" dirty="0">
                <a:latin typeface="Calibri" pitchFamily="34" charset="0"/>
              </a:rPr>
              <a:t>ses intérêts</a:t>
            </a:r>
          </a:p>
          <a:p>
            <a:pPr algn="ctr"/>
            <a:r>
              <a:rPr lang="fr-FR" sz="2800" b="1" dirty="0">
                <a:latin typeface="Calibri" pitchFamily="34" charset="0"/>
              </a:rPr>
              <a:t>ses gouts</a:t>
            </a:r>
          </a:p>
        </p:txBody>
      </p:sp>
      <p:sp>
        <p:nvSpPr>
          <p:cNvPr id="9" name="Ellipse 8"/>
          <p:cNvSpPr/>
          <p:nvPr/>
        </p:nvSpPr>
        <p:spPr>
          <a:xfrm>
            <a:off x="6852592" y="4509120"/>
            <a:ext cx="2483768" cy="2304256"/>
          </a:xfrm>
          <a:prstGeom prst="ellipse">
            <a:avLst/>
          </a:prstGeom>
          <a:solidFill>
            <a:srgbClr val="FF33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2800" b="1" dirty="0">
                <a:latin typeface="Calibri" pitchFamily="34" charset="0"/>
              </a:rPr>
              <a:t>Rencontrer</a:t>
            </a:r>
          </a:p>
          <a:p>
            <a:pPr algn="ctr"/>
            <a:r>
              <a:rPr lang="fr-FR" sz="2800" b="1" dirty="0">
                <a:latin typeface="Calibri" pitchFamily="34" charset="0"/>
              </a:rPr>
              <a:t>un Psy-En </a:t>
            </a:r>
            <a:r>
              <a:rPr lang="fr-FR" sz="2800" dirty="0">
                <a:latin typeface="Calibri" pitchFamily="34" charset="0"/>
              </a:rPr>
              <a:t>spécialité </a:t>
            </a:r>
            <a:r>
              <a:rPr lang="fr-FR" sz="2800" b="1" dirty="0">
                <a:latin typeface="Calibri" pitchFamily="34" charset="0"/>
              </a:rPr>
              <a:t>orientation</a:t>
            </a:r>
          </a:p>
        </p:txBody>
      </p:sp>
      <p:sp>
        <p:nvSpPr>
          <p:cNvPr id="10" name="Ellipse 9"/>
          <p:cNvSpPr/>
          <p:nvPr/>
        </p:nvSpPr>
        <p:spPr>
          <a:xfrm>
            <a:off x="2783632" y="4509120"/>
            <a:ext cx="2520280" cy="2304256"/>
          </a:xfrm>
          <a:prstGeom prst="ellipse">
            <a:avLst/>
          </a:prstGeom>
          <a:solidFill>
            <a:srgbClr val="FF5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2800" b="1" dirty="0">
                <a:latin typeface="Calibri" pitchFamily="34" charset="0"/>
              </a:rPr>
              <a:t>Rencontrer les enseignants</a:t>
            </a:r>
          </a:p>
        </p:txBody>
      </p:sp>
      <p:sp>
        <p:nvSpPr>
          <p:cNvPr id="11" name="Ellipse 10"/>
          <p:cNvSpPr/>
          <p:nvPr/>
        </p:nvSpPr>
        <p:spPr>
          <a:xfrm>
            <a:off x="6672064" y="44624"/>
            <a:ext cx="2304256" cy="2232248"/>
          </a:xfrm>
          <a:prstGeom prst="ellipse">
            <a:avLst/>
          </a:prstGeom>
          <a:solidFill>
            <a:srgbClr val="00F2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2800" b="1" dirty="0">
                <a:solidFill>
                  <a:schemeClr val="tx1"/>
                </a:solidFill>
                <a:latin typeface="Calibri" pitchFamily="34" charset="0"/>
              </a:rPr>
              <a:t>Portes ouvertes</a:t>
            </a:r>
          </a:p>
          <a:p>
            <a:pPr algn="ctr"/>
            <a:r>
              <a:rPr lang="fr-FR" sz="2100" dirty="0">
                <a:solidFill>
                  <a:schemeClr val="tx1"/>
                </a:solidFill>
                <a:latin typeface="Calibri" pitchFamily="34" charset="0"/>
              </a:rPr>
              <a:t>des établissements</a:t>
            </a:r>
          </a:p>
        </p:txBody>
      </p:sp>
      <p:sp>
        <p:nvSpPr>
          <p:cNvPr id="12" name="Ellipse 11"/>
          <p:cNvSpPr/>
          <p:nvPr/>
        </p:nvSpPr>
        <p:spPr>
          <a:xfrm>
            <a:off x="3215680" y="44624"/>
            <a:ext cx="2304256" cy="2232248"/>
          </a:xfrm>
          <a:prstGeom prst="ellipse">
            <a:avLst/>
          </a:prstGeom>
          <a:solidFill>
            <a:srgbClr val="CC66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2800" b="1" dirty="0">
                <a:latin typeface="Calibri" pitchFamily="34" charset="0"/>
              </a:rPr>
              <a:t>Mini stages </a:t>
            </a:r>
            <a:r>
              <a:rPr lang="fr-FR" sz="2800" dirty="0">
                <a:latin typeface="Calibri" pitchFamily="34" charset="0"/>
              </a:rPr>
              <a:t>en LP et CFA</a:t>
            </a:r>
          </a:p>
        </p:txBody>
      </p:sp>
      <p:sp>
        <p:nvSpPr>
          <p:cNvPr id="13" name="Flèche droite 12"/>
          <p:cNvSpPr/>
          <p:nvPr/>
        </p:nvSpPr>
        <p:spPr>
          <a:xfrm rot="18354186">
            <a:off x="6731652" y="2204297"/>
            <a:ext cx="504056" cy="288032"/>
          </a:xfrm>
          <a:prstGeom prst="rightArrow">
            <a:avLst/>
          </a:prstGeom>
          <a:solidFill>
            <a:srgbClr val="00F2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Flèche droite 13"/>
          <p:cNvSpPr/>
          <p:nvPr/>
        </p:nvSpPr>
        <p:spPr>
          <a:xfrm rot="13552505">
            <a:off x="4908435" y="2228448"/>
            <a:ext cx="504056" cy="288032"/>
          </a:xfrm>
          <a:prstGeom prst="rightArrow">
            <a:avLst/>
          </a:prstGeom>
          <a:solidFill>
            <a:srgbClr val="CC66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Flèche droite 14"/>
          <p:cNvSpPr/>
          <p:nvPr/>
        </p:nvSpPr>
        <p:spPr>
          <a:xfrm rot="3245814" flipV="1">
            <a:off x="6828499" y="4364537"/>
            <a:ext cx="504056" cy="288032"/>
          </a:xfrm>
          <a:prstGeom prst="rightArrow">
            <a:avLst/>
          </a:prstGeom>
          <a:solidFill>
            <a:srgbClr val="FF33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Flèche droite 15"/>
          <p:cNvSpPr/>
          <p:nvPr/>
        </p:nvSpPr>
        <p:spPr>
          <a:xfrm rot="7919373" flipV="1">
            <a:off x="4823476" y="4360742"/>
            <a:ext cx="504056" cy="288032"/>
          </a:xfrm>
          <a:prstGeom prst="rightArrow">
            <a:avLst/>
          </a:prstGeom>
          <a:solidFill>
            <a:srgbClr val="FF5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Flèche droite 16"/>
          <p:cNvSpPr/>
          <p:nvPr/>
        </p:nvSpPr>
        <p:spPr>
          <a:xfrm rot="10800000">
            <a:off x="4367808" y="3284984"/>
            <a:ext cx="504056" cy="288032"/>
          </a:xfrm>
          <a:prstGeom prst="rightArrow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Flèche droite 17"/>
          <p:cNvSpPr/>
          <p:nvPr/>
        </p:nvSpPr>
        <p:spPr>
          <a:xfrm rot="10800000" flipH="1">
            <a:off x="7320136" y="3284984"/>
            <a:ext cx="504056" cy="288032"/>
          </a:xfrm>
          <a:prstGeom prst="rightArrow">
            <a:avLst/>
          </a:prstGeom>
          <a:solidFill>
            <a:srgbClr val="00FF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54550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idx="1"/>
          </p:nvPr>
        </p:nvSpPr>
        <p:spPr>
          <a:xfrm>
            <a:off x="1523999" y="116632"/>
            <a:ext cx="9968345" cy="158417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LES PROCÉDURES D’ORIENTATION</a:t>
            </a:r>
          </a:p>
          <a:p>
            <a:pPr algn="ctr">
              <a:buNone/>
            </a:pPr>
            <a:r>
              <a:rPr lang="fr-FR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ET D’AFFECTATION</a:t>
            </a:r>
            <a:endParaRPr lang="fr-FR" sz="4000" b="1" kern="10" dirty="0">
              <a:ln w="9525">
                <a:noFill/>
                <a:round/>
                <a:headEnd/>
                <a:tailEnd/>
              </a:ln>
              <a:effectLst>
                <a:outerShdw dist="17819" dir="2700000" algn="ctr" rotWithShape="0">
                  <a:srgbClr val="868686"/>
                </a:outerShdw>
              </a:effectLst>
              <a:latin typeface="Calibri" pitchFamily="34" charset="0"/>
            </a:endParaRPr>
          </a:p>
          <a:p>
            <a:pPr marL="989013" indent="-811213">
              <a:buClr>
                <a:srgbClr val="0000FF"/>
              </a:buClr>
              <a:buSzPct val="100000"/>
              <a:buNone/>
            </a:pPr>
            <a:endParaRPr lang="fr-FR" sz="4000" b="1" kern="10" dirty="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effectLst>
                <a:outerShdw dist="17819" dir="2700000" algn="ctr" rotWithShape="0">
                  <a:srgbClr val="868686"/>
                </a:outerShdw>
              </a:effectLst>
              <a:latin typeface="Calibri" pitchFamily="34" charset="0"/>
            </a:endParaRPr>
          </a:p>
          <a:p>
            <a:pPr marL="2062163" indent="0">
              <a:buClr>
                <a:srgbClr val="0000FF"/>
              </a:buClr>
              <a:buSzPct val="100000"/>
              <a:buNone/>
            </a:pPr>
            <a:endParaRPr lang="fr-FR" sz="4000" b="1" kern="10" dirty="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effectLst>
                <a:outerShdw dist="17819" dir="2700000" algn="ctr" rotWithShape="0">
                  <a:srgbClr val="868686"/>
                </a:outerShdw>
              </a:effectLst>
              <a:latin typeface="Calibri" pitchFamily="34" charset="0"/>
            </a:endParaRPr>
          </a:p>
          <a:p>
            <a:pPr marL="1790700" indent="-811213">
              <a:buClr>
                <a:srgbClr val="0000FF"/>
              </a:buClr>
              <a:buSzPct val="100000"/>
              <a:buNone/>
            </a:pPr>
            <a:endParaRPr lang="fr-FR" sz="4400" b="1" dirty="0">
              <a:solidFill>
                <a:srgbClr val="0000FF"/>
              </a:solidFill>
              <a:latin typeface="Calibri" pitchFamily="34" charset="0"/>
            </a:endParaRPr>
          </a:p>
          <a:p>
            <a:pPr marL="3592513" indent="0">
              <a:buClr>
                <a:srgbClr val="0000FF"/>
              </a:buClr>
              <a:buSzPct val="100000"/>
              <a:buNone/>
              <a:tabLst>
                <a:tab pos="2687638" algn="l"/>
              </a:tabLst>
            </a:pPr>
            <a:r>
              <a:rPr lang="fr-FR" sz="4400" b="1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7819" dir="2700000" algn="ctr" rotWithShape="0">
                    <a:srgbClr val="868686"/>
                  </a:outerShdw>
                </a:effectLst>
                <a:latin typeface="Calibri" pitchFamily="34" charset="0"/>
                <a:sym typeface="Wingdings 3"/>
              </a:rPr>
              <a:t> </a:t>
            </a:r>
            <a:endParaRPr lang="fr-FR" sz="4400" b="1" kern="10" dirty="0">
              <a:ln w="9525">
                <a:noFill/>
                <a:round/>
                <a:headEnd/>
                <a:tailEnd/>
              </a:ln>
              <a:solidFill>
                <a:srgbClr val="00CC00"/>
              </a:solidFill>
              <a:latin typeface="Calibri" pitchFamily="34" charset="0"/>
            </a:endParaRPr>
          </a:p>
          <a:p>
            <a:pPr algn="ctr">
              <a:buNone/>
            </a:pPr>
            <a:endParaRPr lang="fr-FR" sz="4400" b="1" dirty="0">
              <a:solidFill>
                <a:schemeClr val="accent2"/>
              </a:solidFill>
              <a:latin typeface="Arial Narrow" pitchFamily="34" charset="0"/>
            </a:endParaRPr>
          </a:p>
          <a:p>
            <a:endParaRPr lang="fr-FR" sz="4400" b="1" dirty="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3" name="Flèche droite 2"/>
          <p:cNvSpPr/>
          <p:nvPr/>
        </p:nvSpPr>
        <p:spPr>
          <a:xfrm>
            <a:off x="1919536" y="2780928"/>
            <a:ext cx="576064" cy="792088"/>
          </a:xfrm>
          <a:prstGeom prst="rightArrow">
            <a:avLst/>
          </a:prstGeom>
          <a:solidFill>
            <a:srgbClr val="FF5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latin typeface="Calibri" pitchFamily="34" charset="0"/>
              </a:rPr>
              <a:t>1 </a:t>
            </a:r>
          </a:p>
        </p:txBody>
      </p:sp>
      <p:sp>
        <p:nvSpPr>
          <p:cNvPr id="4" name="Flèche droite 3"/>
          <p:cNvSpPr/>
          <p:nvPr/>
        </p:nvSpPr>
        <p:spPr>
          <a:xfrm>
            <a:off x="2999656" y="4149080"/>
            <a:ext cx="576064" cy="792088"/>
          </a:xfrm>
          <a:prstGeom prst="rightArrow">
            <a:avLst/>
          </a:prstGeom>
          <a:solidFill>
            <a:srgbClr val="FF993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2 </a:t>
            </a:r>
          </a:p>
        </p:txBody>
      </p:sp>
      <p:sp>
        <p:nvSpPr>
          <p:cNvPr id="5" name="Flèche droite 4"/>
          <p:cNvSpPr/>
          <p:nvPr/>
        </p:nvSpPr>
        <p:spPr>
          <a:xfrm>
            <a:off x="4511824" y="5445224"/>
            <a:ext cx="576064" cy="792088"/>
          </a:xfrm>
          <a:prstGeom prst="rightArrow">
            <a:avLst/>
          </a:prstGeom>
          <a:solidFill>
            <a:srgbClr val="00CC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latin typeface="Calibri" pitchFamily="34" charset="0"/>
              </a:rPr>
              <a:t>3 </a:t>
            </a:r>
          </a:p>
        </p:txBody>
      </p:sp>
      <p:sp>
        <p:nvSpPr>
          <p:cNvPr id="6" name="Rectangle 5"/>
          <p:cNvSpPr/>
          <p:nvPr/>
        </p:nvSpPr>
        <p:spPr>
          <a:xfrm>
            <a:off x="5159896" y="5373216"/>
            <a:ext cx="39128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kern="10" dirty="0">
                <a:ln w="1270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CC00"/>
                </a:solidFill>
                <a:latin typeface="Calibri" pitchFamily="34" charset="0"/>
              </a:rPr>
              <a:t>INSCRIPTION</a:t>
            </a:r>
            <a:endParaRPr lang="fr-FR" sz="5400" b="1" dirty="0">
              <a:ln w="1270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CC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79366" y="4017838"/>
            <a:ext cx="40448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kern="10" dirty="0">
                <a:ln w="1270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9933"/>
                </a:solidFill>
                <a:latin typeface="Calibri" pitchFamily="34" charset="0"/>
              </a:rPr>
              <a:t>AFFECTATION</a:t>
            </a:r>
            <a:endParaRPr lang="fr-FR" sz="5400" b="1" dirty="0">
              <a:ln w="1270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9933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39616" y="2708920"/>
            <a:ext cx="41285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kern="10" dirty="0">
                <a:ln w="1270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Calibri" pitchFamily="34" charset="0"/>
              </a:rPr>
              <a:t>ORIENTATION</a:t>
            </a:r>
            <a:endParaRPr lang="fr-FR" sz="5400" b="1" dirty="0">
              <a:ln w="1270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0000"/>
              </a:solidFill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1524000" y="2132856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3284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build="p"/>
      <p:bldP spid="3" grpId="0" animBg="1"/>
      <p:bldP spid="4" grpId="0" animBg="1"/>
      <p:bldP spid="5" grpId="0" animBg="1"/>
      <p:bldP spid="6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1360"/>
            <a:ext cx="11921544" cy="1325563"/>
          </a:xfrm>
        </p:spPr>
        <p:txBody>
          <a:bodyPr>
            <a:normAutofit/>
          </a:bodyPr>
          <a:lstStyle/>
          <a:p>
            <a:pPr algn="ctr"/>
            <a:br>
              <a:rPr lang="fr-FR" b="1" dirty="0">
                <a:solidFill>
                  <a:srgbClr val="00B050"/>
                </a:solidFill>
              </a:rPr>
            </a:br>
            <a:endParaRPr lang="fr-FR" dirty="0">
              <a:solidFill>
                <a:srgbClr val="00B050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71704"/>
            <a:ext cx="12246050" cy="2097312"/>
          </a:xfrm>
          <a:prstGeom prst="rect">
            <a:avLst/>
          </a:prstGeom>
        </p:spPr>
      </p:pic>
      <p:sp>
        <p:nvSpPr>
          <p:cNvPr id="4" name="Flèche droite 3"/>
          <p:cNvSpPr/>
          <p:nvPr/>
        </p:nvSpPr>
        <p:spPr>
          <a:xfrm>
            <a:off x="487680" y="2905760"/>
            <a:ext cx="2661920" cy="2438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Flèche droite 4"/>
          <p:cNvSpPr/>
          <p:nvPr/>
        </p:nvSpPr>
        <p:spPr>
          <a:xfrm>
            <a:off x="4232918" y="2881649"/>
            <a:ext cx="2661920" cy="2438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Flèche droite 5"/>
          <p:cNvSpPr/>
          <p:nvPr/>
        </p:nvSpPr>
        <p:spPr>
          <a:xfrm>
            <a:off x="7978157" y="2905760"/>
            <a:ext cx="2661920" cy="2438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87679" y="2436978"/>
            <a:ext cx="3030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Projet, stage, intentions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584277" y="2173763"/>
            <a:ext cx="39592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Dossier d’orientation</a:t>
            </a:r>
          </a:p>
          <a:p>
            <a:r>
              <a:rPr lang="fr-FR" sz="2000" dirty="0"/>
              <a:t>Scolarité services – France Connect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009743" y="2190757"/>
            <a:ext cx="27859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Décision d’orientation</a:t>
            </a:r>
          </a:p>
          <a:p>
            <a:r>
              <a:rPr lang="fr-FR" sz="2000" dirty="0"/>
              <a:t>Affectation - inscription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05326" y="481826"/>
            <a:ext cx="42855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kern="10" dirty="0">
                <a:ln w="1270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Calibri" pitchFamily="34" charset="0"/>
              </a:rPr>
              <a:t> ORIENTATION</a:t>
            </a:r>
            <a:endParaRPr lang="fr-FR" sz="5400" b="1" dirty="0">
              <a:ln w="1270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0000"/>
              </a:solidFill>
            </a:endParaRPr>
          </a:p>
        </p:txBody>
      </p:sp>
      <p:sp>
        <p:nvSpPr>
          <p:cNvPr id="11" name="Flèche droite 10"/>
          <p:cNvSpPr/>
          <p:nvPr/>
        </p:nvSpPr>
        <p:spPr>
          <a:xfrm>
            <a:off x="2794715" y="533399"/>
            <a:ext cx="642917" cy="792088"/>
          </a:xfrm>
          <a:prstGeom prst="rightArrow">
            <a:avLst/>
          </a:prstGeom>
          <a:solidFill>
            <a:srgbClr val="FF5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latin typeface="Calibri" pitchFamily="34" charset="0"/>
              </a:rPr>
              <a:t>1 </a:t>
            </a:r>
          </a:p>
        </p:txBody>
      </p:sp>
    </p:spTree>
    <p:extLst>
      <p:ext uri="{BB962C8B-B14F-4D97-AF65-F5344CB8AC3E}">
        <p14:creationId xmlns:p14="http://schemas.microsoft.com/office/powerpoint/2010/main" val="204948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Connecteur droit avec flèche 36"/>
          <p:cNvCxnSpPr/>
          <p:nvPr/>
        </p:nvCxnSpPr>
        <p:spPr>
          <a:xfrm flipH="1">
            <a:off x="8328248" y="3861048"/>
            <a:ext cx="720080" cy="0"/>
          </a:xfrm>
          <a:prstGeom prst="straightConnector1">
            <a:avLst/>
          </a:prstGeom>
          <a:ln w="12700">
            <a:solidFill>
              <a:srgbClr val="FF66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09" name="AutoShape 1"/>
          <p:cNvSpPr>
            <a:spLocks noChangeArrowheads="1"/>
          </p:cNvSpPr>
          <p:nvPr/>
        </p:nvSpPr>
        <p:spPr bwMode="auto">
          <a:xfrm>
            <a:off x="1847529" y="4941888"/>
            <a:ext cx="3744417" cy="11303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000" b="1" dirty="0">
                <a:solidFill>
                  <a:srgbClr val="FFFFFF"/>
                </a:solidFill>
                <a:latin typeface="Calibri" pitchFamily="34" charset="0"/>
              </a:rPr>
              <a:t>2</a:t>
            </a:r>
            <a:r>
              <a:rPr lang="fr-FR" sz="2000" b="1" baseline="30000" dirty="0">
                <a:solidFill>
                  <a:srgbClr val="FFFFFF"/>
                </a:solidFill>
                <a:latin typeface="Calibri" pitchFamily="34" charset="0"/>
              </a:rPr>
              <a:t>nde</a:t>
            </a:r>
            <a:r>
              <a:rPr lang="fr-FR" sz="2000" b="1" dirty="0">
                <a:solidFill>
                  <a:srgbClr val="FFFFFF"/>
                </a:solidFill>
                <a:latin typeface="Calibri" pitchFamily="34" charset="0"/>
              </a:rPr>
              <a:t> générale et technologique*</a:t>
            </a:r>
          </a:p>
        </p:txBody>
      </p:sp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6311901" y="4941888"/>
            <a:ext cx="2016348" cy="11303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000" b="1" dirty="0">
                <a:solidFill>
                  <a:srgbClr val="FFFFFF"/>
                </a:solidFill>
                <a:latin typeface="Calibri" pitchFamily="34" charset="0"/>
              </a:rPr>
              <a:t>2</a:t>
            </a:r>
            <a:r>
              <a:rPr lang="fr-FR" sz="2000" b="1" baseline="30000" dirty="0">
                <a:solidFill>
                  <a:srgbClr val="FFFFFF"/>
                </a:solidFill>
                <a:latin typeface="Calibri" pitchFamily="34" charset="0"/>
              </a:rPr>
              <a:t>nde</a:t>
            </a:r>
            <a:r>
              <a:rPr lang="fr-FR" sz="2000" b="1" dirty="0">
                <a:solidFill>
                  <a:srgbClr val="FFFFFF"/>
                </a:solidFill>
                <a:latin typeface="Calibri" pitchFamily="34" charset="0"/>
              </a:rPr>
              <a:t>  professionnelle</a:t>
            </a:r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8688389" y="4941888"/>
            <a:ext cx="1785937" cy="113030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000" b="1" dirty="0">
                <a:solidFill>
                  <a:srgbClr val="FFFFFF"/>
                </a:solidFill>
                <a:latin typeface="Calibri" pitchFamily="34" charset="0"/>
              </a:rPr>
              <a:t>CAP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000" b="1" dirty="0">
                <a:solidFill>
                  <a:srgbClr val="FFFFFF"/>
                </a:solidFill>
                <a:latin typeface="Calibri" pitchFamily="34" charset="0"/>
              </a:rPr>
              <a:t>1</a:t>
            </a:r>
            <a:r>
              <a:rPr lang="fr-FR" sz="2000" b="1" baseline="30000" dirty="0">
                <a:solidFill>
                  <a:srgbClr val="FFFFFF"/>
                </a:solidFill>
                <a:latin typeface="Calibri" pitchFamily="34" charset="0"/>
              </a:rPr>
              <a:t>ère </a:t>
            </a:r>
            <a:r>
              <a:rPr lang="fr-FR" sz="2000" b="1" dirty="0">
                <a:solidFill>
                  <a:srgbClr val="FFFFFF"/>
                </a:solidFill>
                <a:latin typeface="Calibri" pitchFamily="34" charset="0"/>
              </a:rPr>
              <a:t>année</a:t>
            </a:r>
            <a:r>
              <a:rPr lang="fr-FR" sz="2000" dirty="0">
                <a:solidFill>
                  <a:srgbClr val="FFFFFF"/>
                </a:solidFill>
                <a:latin typeface="Arial" charset="0"/>
              </a:rPr>
              <a:t> 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8688389" y="3068960"/>
            <a:ext cx="1785937" cy="1573212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000" b="1" dirty="0">
                <a:solidFill>
                  <a:srgbClr val="FFFFFF"/>
                </a:solidFill>
                <a:latin typeface="Calibri" pitchFamily="34" charset="0"/>
              </a:rPr>
              <a:t>CAP 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000" b="1" dirty="0">
                <a:solidFill>
                  <a:srgbClr val="FFFFFF"/>
                </a:solidFill>
                <a:latin typeface="Calibri" pitchFamily="34" charset="0"/>
              </a:rPr>
              <a:t>2</a:t>
            </a:r>
            <a:r>
              <a:rPr lang="fr-FR" sz="2000" b="1" baseline="30000" dirty="0">
                <a:solidFill>
                  <a:srgbClr val="FFFFFF"/>
                </a:solidFill>
                <a:latin typeface="Calibri" pitchFamily="34" charset="0"/>
              </a:rPr>
              <a:t>ème</a:t>
            </a:r>
            <a:r>
              <a:rPr lang="fr-FR" sz="2000" dirty="0"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fr-FR" sz="2000" b="1" dirty="0">
                <a:solidFill>
                  <a:srgbClr val="FFFFFF"/>
                </a:solidFill>
                <a:latin typeface="Calibri" pitchFamily="34" charset="0"/>
              </a:rPr>
              <a:t>année</a:t>
            </a: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1847528" y="1484785"/>
            <a:ext cx="1728192" cy="1292225"/>
          </a:xfrm>
          <a:prstGeom prst="roundRect">
            <a:avLst>
              <a:gd name="adj" fmla="val 16667"/>
            </a:avLst>
          </a:prstGeom>
          <a:solidFill>
            <a:srgbClr val="9999FF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000" b="1" dirty="0">
                <a:solidFill>
                  <a:srgbClr val="FFFFFF"/>
                </a:solidFill>
                <a:latin typeface="Calibri" pitchFamily="34" charset="0"/>
              </a:rPr>
              <a:t>Terminale générale</a:t>
            </a: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6311901" y="3068960"/>
            <a:ext cx="2016348" cy="1573212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000" b="1" dirty="0">
                <a:solidFill>
                  <a:srgbClr val="FFFFFF"/>
                </a:solidFill>
                <a:latin typeface="Calibri" pitchFamily="34" charset="0"/>
              </a:rPr>
              <a:t>Première professionnelle</a:t>
            </a:r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6311901" y="1484785"/>
            <a:ext cx="2016347" cy="1293813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000" b="1" dirty="0">
                <a:solidFill>
                  <a:srgbClr val="FFFFFF"/>
                </a:solidFill>
                <a:latin typeface="Calibri" pitchFamily="34" charset="0"/>
              </a:rPr>
              <a:t>Terminale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000" b="1" dirty="0">
                <a:solidFill>
                  <a:srgbClr val="FFFFFF"/>
                </a:solidFill>
                <a:latin typeface="Calibri" pitchFamily="34" charset="0"/>
              </a:rPr>
              <a:t>professionnelle</a:t>
            </a:r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1847529" y="3068960"/>
            <a:ext cx="1728192" cy="1573212"/>
          </a:xfrm>
          <a:prstGeom prst="roundRect">
            <a:avLst>
              <a:gd name="adj" fmla="val 16667"/>
            </a:avLst>
          </a:prstGeom>
          <a:solidFill>
            <a:srgbClr val="9999FF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000" b="1" dirty="0">
                <a:solidFill>
                  <a:srgbClr val="FFFFFF"/>
                </a:solidFill>
                <a:latin typeface="Calibri" pitchFamily="34" charset="0"/>
              </a:rPr>
              <a:t>Première générale</a:t>
            </a:r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1847529" y="6237313"/>
            <a:ext cx="8640763" cy="4286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4000" b="1" dirty="0">
                <a:latin typeface="Calibri" pitchFamily="34" charset="0"/>
              </a:rPr>
              <a:t>Après la 3</a:t>
            </a:r>
            <a:r>
              <a:rPr lang="fr-FR" sz="4000" b="1" baseline="30000" dirty="0">
                <a:latin typeface="Calibri" pitchFamily="34" charset="0"/>
              </a:rPr>
              <a:t>ème</a:t>
            </a:r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3719736" y="1484785"/>
            <a:ext cx="1872208" cy="1293813"/>
          </a:xfrm>
          <a:prstGeom prst="roundRect">
            <a:avLst>
              <a:gd name="adj" fmla="val 16667"/>
            </a:avLst>
          </a:prstGeom>
          <a:solidFill>
            <a:srgbClr val="51DAFF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000" b="1" dirty="0">
                <a:solidFill>
                  <a:srgbClr val="FFFFFF"/>
                </a:solidFill>
                <a:latin typeface="Calibri" pitchFamily="34" charset="0"/>
              </a:rPr>
              <a:t>Terminale technologique</a:t>
            </a:r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3719736" y="3068960"/>
            <a:ext cx="1872208" cy="1573212"/>
          </a:xfrm>
          <a:prstGeom prst="roundRect">
            <a:avLst>
              <a:gd name="adj" fmla="val 16667"/>
            </a:avLst>
          </a:prstGeom>
          <a:solidFill>
            <a:srgbClr val="51DAFF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000" b="1" dirty="0">
                <a:solidFill>
                  <a:srgbClr val="FFFFFF"/>
                </a:solidFill>
                <a:latin typeface="Calibri" pitchFamily="34" charset="0"/>
              </a:rPr>
              <a:t>Première technologique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3719736" y="1120428"/>
            <a:ext cx="1872208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000" b="1" dirty="0">
                <a:solidFill>
                  <a:srgbClr val="000000"/>
                </a:solidFill>
                <a:latin typeface="Calibri" pitchFamily="34" charset="0"/>
              </a:rPr>
              <a:t>8 séries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6384031" y="1057192"/>
            <a:ext cx="1944216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000" b="1" dirty="0">
                <a:solidFill>
                  <a:srgbClr val="000000"/>
                </a:solidFill>
                <a:latin typeface="Calibri" pitchFamily="34" charset="0"/>
              </a:rPr>
              <a:t>90 spécialités</a:t>
            </a:r>
            <a:r>
              <a:rPr lang="fr-FR" sz="2000" dirty="0">
                <a:solidFill>
                  <a:srgbClr val="FFFFFF"/>
                </a:solidFill>
                <a:latin typeface="Arial" charset="0"/>
              </a:rPr>
              <a:t>  </a:t>
            </a:r>
          </a:p>
        </p:txBody>
      </p:sp>
      <p:sp>
        <p:nvSpPr>
          <p:cNvPr id="17423" name="AutoShape 15"/>
          <p:cNvSpPr>
            <a:spLocks noChangeArrowheads="1"/>
          </p:cNvSpPr>
          <p:nvPr/>
        </p:nvSpPr>
        <p:spPr bwMode="auto">
          <a:xfrm>
            <a:off x="1847528" y="498520"/>
            <a:ext cx="1728192" cy="648071"/>
          </a:xfrm>
          <a:prstGeom prst="roundRect">
            <a:avLst>
              <a:gd name="adj" fmla="val 16667"/>
            </a:avLst>
          </a:prstGeom>
          <a:solidFill>
            <a:srgbClr val="9999FF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000" b="1" dirty="0">
                <a:solidFill>
                  <a:srgbClr val="FFFFFF"/>
                </a:solidFill>
                <a:latin typeface="Calibri" pitchFamily="34" charset="0"/>
              </a:rPr>
              <a:t>Bac général</a:t>
            </a:r>
          </a:p>
        </p:txBody>
      </p:sp>
      <p:sp>
        <p:nvSpPr>
          <p:cNvPr id="17424" name="AutoShape 16"/>
          <p:cNvSpPr>
            <a:spLocks noChangeArrowheads="1"/>
          </p:cNvSpPr>
          <p:nvPr/>
        </p:nvSpPr>
        <p:spPr bwMode="auto">
          <a:xfrm>
            <a:off x="3719737" y="498520"/>
            <a:ext cx="1872207" cy="647799"/>
          </a:xfrm>
          <a:prstGeom prst="roundRect">
            <a:avLst>
              <a:gd name="adj" fmla="val 16667"/>
            </a:avLst>
          </a:prstGeom>
          <a:solidFill>
            <a:srgbClr val="51DAFF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000" b="1" dirty="0">
                <a:solidFill>
                  <a:srgbClr val="FFFFFF"/>
                </a:solidFill>
                <a:latin typeface="Calibri" pitchFamily="34" charset="0"/>
              </a:rPr>
              <a:t>Bac technologique</a:t>
            </a:r>
          </a:p>
        </p:txBody>
      </p:sp>
      <p:sp>
        <p:nvSpPr>
          <p:cNvPr id="17425" name="AutoShape 17"/>
          <p:cNvSpPr>
            <a:spLocks noChangeArrowheads="1"/>
          </p:cNvSpPr>
          <p:nvPr/>
        </p:nvSpPr>
        <p:spPr bwMode="auto">
          <a:xfrm>
            <a:off x="6384031" y="442541"/>
            <a:ext cx="1944217" cy="643781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000" b="1" dirty="0">
                <a:solidFill>
                  <a:srgbClr val="FFFFFF"/>
                </a:solidFill>
                <a:latin typeface="Calibri" pitchFamily="34" charset="0"/>
              </a:rPr>
              <a:t>Bac professionnel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flipV="1">
            <a:off x="5519937" y="3861048"/>
            <a:ext cx="720079" cy="1141934"/>
          </a:xfrm>
          <a:prstGeom prst="straightConnector1">
            <a:avLst/>
          </a:prstGeom>
          <a:ln w="12700">
            <a:solidFill>
              <a:srgbClr val="0082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H="1" flipV="1">
            <a:off x="5591946" y="3861048"/>
            <a:ext cx="792087" cy="1152128"/>
          </a:xfrm>
          <a:prstGeom prst="straightConnector1">
            <a:avLst/>
          </a:prstGeom>
          <a:ln w="12700">
            <a:solidFill>
              <a:srgbClr val="FF66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-76031" y="6219738"/>
            <a:ext cx="2787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*</a:t>
            </a:r>
            <a:r>
              <a:rPr lang="fr-FR" i="1" dirty="0"/>
              <a:t>ou 2</a:t>
            </a:r>
            <a:r>
              <a:rPr lang="fr-FR" i="1" baseline="30000" dirty="0"/>
              <a:t>nde</a:t>
            </a:r>
            <a:r>
              <a:rPr lang="fr-FR" i="1" dirty="0"/>
              <a:t> spécifique </a:t>
            </a:r>
          </a:p>
        </p:txBody>
      </p:sp>
      <p:sp>
        <p:nvSpPr>
          <p:cNvPr id="26" name="AutoShape 4"/>
          <p:cNvSpPr>
            <a:spLocks noChangeArrowheads="1"/>
          </p:cNvSpPr>
          <p:nvPr/>
        </p:nvSpPr>
        <p:spPr bwMode="auto">
          <a:xfrm>
            <a:off x="8688288" y="2103531"/>
            <a:ext cx="1785836" cy="543714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000" b="1" dirty="0">
                <a:solidFill>
                  <a:srgbClr val="FFFFFF"/>
                </a:solidFill>
                <a:latin typeface="Calibri" pitchFamily="34" charset="0"/>
              </a:rPr>
              <a:t>CAP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8328247" y="2670497"/>
            <a:ext cx="2734896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b="1" dirty="0">
                <a:solidFill>
                  <a:schemeClr val="tx1"/>
                </a:solidFill>
                <a:latin typeface="Calibri" pitchFamily="34" charset="0"/>
              </a:rPr>
              <a:t>Plus de 200 spécialités</a:t>
            </a:r>
          </a:p>
        </p:txBody>
      </p:sp>
    </p:spTree>
    <p:extLst>
      <p:ext uri="{BB962C8B-B14F-4D97-AF65-F5344CB8AC3E}">
        <p14:creationId xmlns:p14="http://schemas.microsoft.com/office/powerpoint/2010/main" val="3612908829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50080" y="-34378"/>
            <a:ext cx="41285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kern="10" dirty="0">
                <a:ln w="1270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Calibri" pitchFamily="34" charset="0"/>
              </a:rPr>
              <a:t>ORIENTATION</a:t>
            </a:r>
            <a:endParaRPr lang="fr-FR" sz="5400" b="1" dirty="0">
              <a:ln w="1270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0000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2563626" y="1061215"/>
            <a:ext cx="9628374" cy="1736824"/>
          </a:xfrm>
          <a:prstGeom prst="roundRect">
            <a:avLst/>
          </a:prstGeom>
          <a:solidFill>
            <a:srgbClr val="66FF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36575" indent="-447675">
              <a:defRPr/>
            </a:pPr>
            <a:r>
              <a:rPr lang="fr-FR" sz="2400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Sur le compte e-lyco du </a:t>
            </a:r>
            <a:r>
              <a:rPr lang="fr-FR" sz="2400" b="1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Responsable :</a:t>
            </a:r>
          </a:p>
          <a:p>
            <a:pPr marL="536575" indent="-447675">
              <a:buFont typeface="Wingdings" panose="05000000000000000000" pitchFamily="2" charset="2"/>
              <a:buChar char="ü"/>
              <a:defRPr/>
            </a:pPr>
            <a:r>
              <a:rPr lang="fr-FR" sz="2400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Saisie des </a:t>
            </a:r>
            <a:r>
              <a:rPr lang="fr-FR" sz="2400" b="1" dirty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intentions provisoires d’orientation</a:t>
            </a:r>
          </a:p>
          <a:p>
            <a:pPr marL="536575" indent="-447675">
              <a:buFont typeface="Wingdings" panose="05000000000000000000" pitchFamily="2" charset="2"/>
              <a:buChar char="ü"/>
              <a:defRPr/>
            </a:pPr>
            <a:r>
              <a:rPr lang="fr-FR" sz="2400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Par ordre de préférence</a:t>
            </a:r>
          </a:p>
          <a:p>
            <a:pPr marL="536575" indent="-447675">
              <a:buFont typeface="Wingdings" panose="05000000000000000000" pitchFamily="2" charset="2"/>
              <a:buChar char="ü"/>
              <a:defRPr/>
            </a:pPr>
            <a:r>
              <a:rPr lang="fr-FR" sz="2400" b="1" dirty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VALIDER</a:t>
            </a:r>
            <a:endParaRPr lang="fr-FR" sz="2400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68597" y="1375059"/>
            <a:ext cx="2276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Janvier-février 2023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69433" y="3305399"/>
            <a:ext cx="2276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Mars 2023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987678" y="2939309"/>
            <a:ext cx="9204322" cy="1342111"/>
          </a:xfrm>
          <a:prstGeom prst="roundRect">
            <a:avLst/>
          </a:prstGeom>
          <a:solidFill>
            <a:srgbClr val="99FFCC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447675" indent="-4476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 Le conseil de classe saisit un </a:t>
            </a:r>
            <a:r>
              <a:rPr lang="fr-FR" sz="2400" b="1" dirty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avis provisoire d’orientation </a:t>
            </a:r>
            <a:r>
              <a:rPr lang="fr-FR" sz="2400" b="1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  </a:t>
            </a:r>
            <a:r>
              <a:rPr lang="fr-FR" sz="1900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Les parents peuvent consulter l’avis provisoire du conseil de classe pour chaque intention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900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  Le parent ayant effectué la saisie </a:t>
            </a:r>
            <a:r>
              <a:rPr lang="fr-FR" sz="1900" b="1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doit accuser réception de l’avis provisoire </a:t>
            </a:r>
            <a:r>
              <a:rPr lang="fr-FR" sz="1900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du conseil de classe.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69433" y="4683755"/>
            <a:ext cx="15605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Mai 2023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69432" y="5893211"/>
            <a:ext cx="15605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Juin 2023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2563626" y="4442262"/>
            <a:ext cx="9628374" cy="1044301"/>
          </a:xfrm>
          <a:prstGeom prst="roundRect">
            <a:avLst/>
          </a:prstGeom>
          <a:solidFill>
            <a:srgbClr val="66FF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36575" indent="-447675">
              <a:buFont typeface="Wingdings" panose="05000000000000000000" pitchFamily="2" charset="2"/>
              <a:buChar char="ü"/>
              <a:defRPr/>
            </a:pPr>
            <a:r>
              <a:rPr lang="fr-FR" sz="2400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Saisie des </a:t>
            </a:r>
            <a:r>
              <a:rPr lang="fr-FR" sz="2400" b="1" dirty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vœux définitifs d’orientation </a:t>
            </a:r>
            <a:r>
              <a:rPr lang="fr-FR" sz="2400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par ordre de préférence</a:t>
            </a:r>
          </a:p>
          <a:p>
            <a:pPr marL="536575" indent="-447675">
              <a:buFont typeface="Wingdings" panose="05000000000000000000" pitchFamily="2" charset="2"/>
              <a:buChar char="ü"/>
              <a:defRPr/>
            </a:pPr>
            <a:r>
              <a:rPr lang="fr-FR" sz="2400" b="1" dirty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VALIDER</a:t>
            </a:r>
            <a:endParaRPr lang="fr-FR" sz="2400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2987678" y="5647404"/>
            <a:ext cx="9204322" cy="1151823"/>
          </a:xfrm>
          <a:prstGeom prst="roundRect">
            <a:avLst/>
          </a:prstGeom>
          <a:solidFill>
            <a:srgbClr val="99FFCC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447675" indent="-4476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 Le conseil de classe saisit une </a:t>
            </a:r>
            <a:r>
              <a:rPr lang="fr-FR" sz="2400" b="1" dirty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proposition</a:t>
            </a:r>
            <a:r>
              <a:rPr lang="fr-FR" sz="2400" b="1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fr-FR" sz="2400" b="1" dirty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définitive d’orientation </a:t>
            </a:r>
            <a:r>
              <a:rPr lang="fr-FR" sz="2400" b="1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900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  Le parent </a:t>
            </a:r>
            <a:r>
              <a:rPr lang="fr-FR" sz="1900" b="1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doit accuser réception de la proposition définitive </a:t>
            </a:r>
            <a:r>
              <a:rPr lang="fr-FR" sz="1900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du conseil de classe</a:t>
            </a:r>
          </a:p>
          <a:p>
            <a:pPr>
              <a:defRPr/>
            </a:pPr>
            <a:r>
              <a:rPr lang="fr-FR" sz="1900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      </a:t>
            </a:r>
            <a:r>
              <a:rPr lang="fr-FR" sz="2000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si accord avec la famille = </a:t>
            </a:r>
            <a:r>
              <a:rPr lang="fr-FR" sz="2000" b="1" dirty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décision d’orientation          </a:t>
            </a:r>
            <a:r>
              <a:rPr lang="fr-FR" sz="2000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si désaccord = </a:t>
            </a:r>
            <a:r>
              <a:rPr lang="fr-FR" sz="2000" b="1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entretien préalable</a:t>
            </a:r>
            <a:endParaRPr lang="fr-FR" sz="1900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6" name="Flèche droite 15"/>
          <p:cNvSpPr/>
          <p:nvPr/>
        </p:nvSpPr>
        <p:spPr>
          <a:xfrm>
            <a:off x="3754196" y="0"/>
            <a:ext cx="576064" cy="792088"/>
          </a:xfrm>
          <a:prstGeom prst="rightArrow">
            <a:avLst/>
          </a:prstGeom>
          <a:solidFill>
            <a:srgbClr val="FF5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latin typeface="Calibri" pitchFamily="34" charset="0"/>
              </a:rPr>
              <a:t>1 </a:t>
            </a:r>
          </a:p>
        </p:txBody>
      </p:sp>
    </p:spTree>
    <p:extLst>
      <p:ext uri="{BB962C8B-B14F-4D97-AF65-F5344CB8AC3E}">
        <p14:creationId xmlns:p14="http://schemas.microsoft.com/office/powerpoint/2010/main" val="318784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10" grpId="0" animBg="1"/>
      <p:bldP spid="13" grpId="0" animBg="1"/>
      <p:bldP spid="15" grpId="0" animBg="1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1702522" y="2610239"/>
            <a:ext cx="8786955" cy="3384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lnSpc>
                <a:spcPct val="80000"/>
              </a:lnSpc>
              <a:spcBef>
                <a:spcPts val="4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</a:pPr>
            <a:endParaRPr lang="fr-FR" sz="2400" dirty="0">
              <a:solidFill>
                <a:srgbClr val="000000"/>
              </a:solidFill>
              <a:ea typeface="Microsoft YaHei" pitchFamily="34" charset="-122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</a:pPr>
            <a:r>
              <a:rPr lang="fr-FR" sz="2400" dirty="0">
                <a:cs typeface="Arial" pitchFamily="34" charset="0"/>
              </a:rPr>
              <a:t>Sur le compte e-lyco du </a:t>
            </a:r>
            <a:r>
              <a:rPr lang="fr-FR" sz="2400" b="1" dirty="0">
                <a:cs typeface="Arial" pitchFamily="34" charset="0"/>
              </a:rPr>
              <a:t>Responsable</a:t>
            </a:r>
            <a:r>
              <a:rPr lang="fr-FR" sz="2400" b="1" dirty="0">
                <a:solidFill>
                  <a:srgbClr val="99CCFF"/>
                </a:solidFill>
                <a:ea typeface="Microsoft YaHei" pitchFamily="34" charset="-122"/>
              </a:rPr>
              <a:t> </a:t>
            </a:r>
            <a:r>
              <a:rPr lang="fr-FR" sz="2400" b="1" u="sng" dirty="0">
                <a:solidFill>
                  <a:srgbClr val="0000FF"/>
                </a:solidFill>
                <a:latin typeface="Calibri" pitchFamily="34" charset="0"/>
                <a:ea typeface="Microsoft YaHei" pitchFamily="34" charset="-122"/>
              </a:rPr>
              <a:t>demander l’affectation</a:t>
            </a:r>
          </a:p>
          <a:p>
            <a:pPr>
              <a:lnSpc>
                <a:spcPct val="80000"/>
              </a:lnSpc>
              <a:spcBef>
                <a:spcPts val="4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</a:pPr>
            <a:r>
              <a:rPr lang="fr-FR" sz="2400" b="1" dirty="0">
                <a:solidFill>
                  <a:srgbClr val="0000FF"/>
                </a:solidFill>
                <a:latin typeface="Calibri" pitchFamily="34" charset="0"/>
                <a:ea typeface="Microsoft YaHei" pitchFamily="34" charset="-122"/>
              </a:rPr>
              <a:t>	</a:t>
            </a:r>
          </a:p>
          <a:p>
            <a:pPr lvl="1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</a:pPr>
            <a:r>
              <a:rPr lang="fr-FR" sz="2400" b="1" dirty="0">
                <a:solidFill>
                  <a:srgbClr val="0000FF"/>
                </a:solidFill>
                <a:latin typeface="Calibri" pitchFamily="34" charset="0"/>
                <a:ea typeface="Microsoft YaHei" pitchFamily="34" charset="-122"/>
              </a:rPr>
              <a:t>10 demandes possibles par ordre de préférence</a:t>
            </a:r>
          </a:p>
          <a:p>
            <a:pPr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</a:pPr>
            <a:r>
              <a:rPr lang="fr-FR" sz="2400" b="1" dirty="0">
                <a:solidFill>
                  <a:srgbClr val="0000FF"/>
                </a:solidFill>
                <a:latin typeface="Calibri" pitchFamily="34" charset="0"/>
                <a:ea typeface="Microsoft YaHei" pitchFamily="34" charset="-122"/>
              </a:rPr>
              <a:t>		1 demande = 1 formation dans 1 établissement</a:t>
            </a:r>
          </a:p>
          <a:p>
            <a:pPr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</a:pPr>
            <a:r>
              <a:rPr lang="fr-FR" sz="2400" dirty="0">
                <a:solidFill>
                  <a:srgbClr val="0000FF"/>
                </a:solidFill>
                <a:latin typeface="Calibri" pitchFamily="34" charset="0"/>
                <a:ea typeface="Microsoft YaHei" pitchFamily="34" charset="-122"/>
              </a:rPr>
              <a:t> </a:t>
            </a:r>
            <a:endParaRPr lang="fr-FR" sz="2000" dirty="0">
              <a:latin typeface="Calibri" pitchFamily="34" charset="0"/>
              <a:ea typeface="Microsoft YaHei" pitchFamily="34" charset="-122"/>
            </a:endParaRPr>
          </a:p>
          <a:p>
            <a:pPr>
              <a:lnSpc>
                <a:spcPct val="80000"/>
              </a:lnSpc>
              <a:spcBef>
                <a:spcPts val="11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</a:pPr>
            <a:endParaRPr lang="fr-FR" sz="2000" dirty="0">
              <a:solidFill>
                <a:srgbClr val="436EC3"/>
              </a:solidFill>
              <a:latin typeface="Calibri" pitchFamily="34" charset="0"/>
              <a:ea typeface="Microsoft YaHei" pitchFamily="34" charset="-122"/>
            </a:endParaRPr>
          </a:p>
        </p:txBody>
      </p:sp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1175477" y="1396255"/>
            <a:ext cx="10074831" cy="8331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400" b="1" dirty="0">
                <a:latin typeface="Calibri" pitchFamily="34" charset="0"/>
                <a:ea typeface="Microsoft YaHei" pitchFamily="34" charset="-122"/>
              </a:rPr>
              <a:t>Après la décision d’orientation, </a:t>
            </a:r>
            <a:r>
              <a:rPr lang="fr-FR" sz="2400" b="1" dirty="0">
                <a:solidFill>
                  <a:srgbClr val="FF0000"/>
                </a:solidFill>
                <a:latin typeface="Calibri" pitchFamily="34" charset="0"/>
                <a:ea typeface="Microsoft YaHei" pitchFamily="34" charset="-122"/>
              </a:rPr>
              <a:t>une place </a:t>
            </a:r>
            <a:r>
              <a:rPr lang="fr-FR" sz="2400" b="1" dirty="0">
                <a:latin typeface="Calibri" pitchFamily="34" charset="0"/>
                <a:ea typeface="Microsoft YaHei" pitchFamily="34" charset="-122"/>
              </a:rPr>
              <a:t>va être proposée à l’élève, 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400" b="1" dirty="0">
                <a:latin typeface="Calibri" pitchFamily="34" charset="0"/>
                <a:ea typeface="Microsoft YaHei" pitchFamily="34" charset="-122"/>
              </a:rPr>
              <a:t>en fonction de ses demandes et des capacités d’accueil des établissements</a:t>
            </a:r>
            <a:endParaRPr lang="fr-FR" sz="2000" dirty="0">
              <a:solidFill>
                <a:srgbClr val="436EC3"/>
              </a:solidFill>
              <a:latin typeface="Comic Sans MS" pitchFamily="66" charset="0"/>
              <a:ea typeface="Microsoft YaHei" pitchFamily="34" charset="-122"/>
            </a:endParaRPr>
          </a:p>
        </p:txBody>
      </p:sp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2295636" y="5324555"/>
            <a:ext cx="7812360" cy="9366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spcBef>
                <a:spcPts val="1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400" b="1" u="sng" dirty="0">
                <a:solidFill>
                  <a:srgbClr val="F60000"/>
                </a:solidFill>
                <a:latin typeface="Calibri" pitchFamily="34" charset="0"/>
                <a:ea typeface="Microsoft YaHei" pitchFamily="34" charset="-122"/>
              </a:rPr>
              <a:t>ATTENTION</a:t>
            </a:r>
            <a:r>
              <a:rPr lang="fr-FR" sz="2400" b="1" dirty="0">
                <a:solidFill>
                  <a:srgbClr val="F60000"/>
                </a:solidFill>
                <a:latin typeface="Calibri" pitchFamily="34" charset="0"/>
                <a:ea typeface="Microsoft YaHei" pitchFamily="34" charset="-122"/>
              </a:rPr>
              <a:t> : il y a parfois plus de demandes que de places, </a:t>
            </a:r>
          </a:p>
          <a:p>
            <a:pPr algn="ctr">
              <a:spcBef>
                <a:spcPts val="1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400" b="1" dirty="0">
                <a:solidFill>
                  <a:srgbClr val="F60000"/>
                </a:solidFill>
                <a:latin typeface="Calibri" pitchFamily="34" charset="0"/>
                <a:ea typeface="Microsoft YaHei" pitchFamily="34" charset="-122"/>
              </a:rPr>
              <a:t>d’où la nécessité de faire plusieurs vœux !</a:t>
            </a:r>
          </a:p>
        </p:txBody>
      </p:sp>
      <p:sp>
        <p:nvSpPr>
          <p:cNvPr id="144390" name="Rectangle 6"/>
          <p:cNvSpPr>
            <a:spLocks noChangeArrowheads="1"/>
          </p:cNvSpPr>
          <p:nvPr/>
        </p:nvSpPr>
        <p:spPr bwMode="auto">
          <a:xfrm>
            <a:off x="1524001" y="1"/>
            <a:ext cx="9143999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r-FR" sz="3200" b="1" dirty="0"/>
              <a:t>                          </a:t>
            </a:r>
            <a:endParaRPr lang="fr-FR" sz="4000" b="1" dirty="0">
              <a:latin typeface="Calibri" pitchFamily="34" charset="0"/>
            </a:endParaRPr>
          </a:p>
        </p:txBody>
      </p:sp>
      <p:sp>
        <p:nvSpPr>
          <p:cNvPr id="6" name="Flèche droite 5"/>
          <p:cNvSpPr/>
          <p:nvPr/>
        </p:nvSpPr>
        <p:spPr>
          <a:xfrm>
            <a:off x="3215680" y="44624"/>
            <a:ext cx="576064" cy="792088"/>
          </a:xfrm>
          <a:prstGeom prst="rightArrow">
            <a:avLst/>
          </a:prstGeom>
          <a:solidFill>
            <a:srgbClr val="FF993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2 </a:t>
            </a:r>
          </a:p>
        </p:txBody>
      </p:sp>
      <p:pic>
        <p:nvPicPr>
          <p:cNvPr id="29698" name="Picture 2" descr="Mise En Garde, Attention, Panneau De Signalis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01" y="5179759"/>
            <a:ext cx="1224135" cy="1081445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3503712" y="21049"/>
            <a:ext cx="50306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400" b="1" kern="10" dirty="0">
                <a:ln w="1270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9933"/>
                </a:solidFill>
                <a:latin typeface="Calibri" pitchFamily="34" charset="0"/>
              </a:rPr>
              <a:t>AFFECTATION</a:t>
            </a:r>
            <a:endParaRPr lang="fr-FR" sz="4400" b="1" dirty="0">
              <a:ln w="1270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0032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05542" y="1108443"/>
            <a:ext cx="11672455" cy="5593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</a:pPr>
            <a:r>
              <a:rPr lang="fr-FR" sz="3600" dirty="0">
                <a:solidFill>
                  <a:srgbClr val="C00000"/>
                </a:solidFill>
                <a:latin typeface="Calibri" pitchFamily="34" charset="0"/>
                <a:ea typeface="Microsoft YaHei" pitchFamily="34" charset="-122"/>
              </a:rPr>
              <a:t>Pour la voie professionnelle </a:t>
            </a:r>
          </a:p>
          <a:p>
            <a:pPr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</a:pPr>
            <a:r>
              <a:rPr lang="fr-FR" sz="2400" dirty="0">
                <a:solidFill>
                  <a:srgbClr val="C00000"/>
                </a:solidFill>
                <a:latin typeface="Calibri" pitchFamily="34" charset="0"/>
                <a:ea typeface="Microsoft YaHei" pitchFamily="34" charset="-122"/>
              </a:rPr>
              <a:t>Classement des candidats selon leur dossier: 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</a:pPr>
            <a:r>
              <a:rPr lang="fr-FR" sz="2400" dirty="0">
                <a:latin typeface="Calibri" pitchFamily="34" charset="0"/>
              </a:rPr>
              <a:t>Évaluation des </a:t>
            </a:r>
            <a:r>
              <a:rPr lang="fr-FR" sz="2400" b="1" dirty="0">
                <a:latin typeface="Calibri" pitchFamily="34" charset="0"/>
              </a:rPr>
              <a:t>compétences </a:t>
            </a:r>
          </a:p>
          <a:p>
            <a:pPr marL="800100" lvl="1" indent="-336550">
              <a:lnSpc>
                <a:spcPct val="80000"/>
              </a:lnSpc>
              <a:spcBef>
                <a:spcPts val="800"/>
              </a:spcBef>
              <a:buFont typeface="Wingdings" pitchFamily="2" charset="2"/>
              <a:buChar char="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400" b="1" dirty="0">
                <a:latin typeface="Calibri" pitchFamily="34" charset="0"/>
              </a:rPr>
              <a:t>Avis du chef d’établissement</a:t>
            </a:r>
            <a:r>
              <a:rPr lang="fr-FR" sz="2400" dirty="0">
                <a:latin typeface="Calibri" pitchFamily="34" charset="0"/>
              </a:rPr>
              <a:t> : appréciation de la motivation de l’élève</a:t>
            </a:r>
          </a:p>
          <a:p>
            <a:pPr marL="800100" lvl="1" indent="-336550">
              <a:lnSpc>
                <a:spcPct val="80000"/>
              </a:lnSpc>
              <a:spcBef>
                <a:spcPts val="800"/>
              </a:spcBef>
              <a:buFont typeface="Wingdings" pitchFamily="2" charset="2"/>
              <a:buChar char="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400" b="1" dirty="0">
                <a:latin typeface="Calibri" pitchFamily="34" charset="0"/>
              </a:rPr>
              <a:t>Résultats </a:t>
            </a:r>
            <a:r>
              <a:rPr lang="fr-FR" sz="2400" dirty="0">
                <a:latin typeface="Calibri" pitchFamily="34" charset="0"/>
              </a:rPr>
              <a:t>(résultats scolaires x coefficients )</a:t>
            </a:r>
          </a:p>
          <a:p>
            <a:pPr marL="6350">
              <a:lnSpc>
                <a:spcPct val="80000"/>
              </a:lnSpc>
              <a:spcBef>
                <a:spcPts val="8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400" dirty="0">
                <a:solidFill>
                  <a:srgbClr val="C00000"/>
                </a:solidFill>
                <a:latin typeface="Calibri" pitchFamily="34" charset="0"/>
              </a:rPr>
              <a:t>Et admission en fonction des capacités d’accueil</a:t>
            </a:r>
          </a:p>
          <a:p>
            <a:pPr marL="6350">
              <a:lnSpc>
                <a:spcPct val="80000"/>
              </a:lnSpc>
              <a:spcBef>
                <a:spcPts val="8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2400" dirty="0">
              <a:solidFill>
                <a:srgbClr val="C00000"/>
              </a:solidFill>
              <a:latin typeface="Calibri" pitchFamily="34" charset="0"/>
            </a:endParaRPr>
          </a:p>
          <a:p>
            <a:pPr marL="6350">
              <a:lnSpc>
                <a:spcPct val="80000"/>
              </a:lnSpc>
              <a:spcBef>
                <a:spcPts val="8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600" b="1" dirty="0">
                <a:solidFill>
                  <a:schemeClr val="accent1"/>
                </a:solidFill>
                <a:latin typeface="Calibri" pitchFamily="34" charset="0"/>
              </a:rPr>
              <a:t>Pour la voie Générale et technologique </a:t>
            </a:r>
          </a:p>
          <a:p>
            <a:pPr marL="806450" lvl="1" indent="-342900">
              <a:lnSpc>
                <a:spcPct val="80000"/>
              </a:lnSpc>
              <a:spcBef>
                <a:spcPts val="800"/>
              </a:spcBef>
              <a:buFont typeface="Wingdings" panose="05000000000000000000" pitchFamily="2" charset="2"/>
              <a:buChar char="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400" dirty="0">
                <a:latin typeface="Calibri" pitchFamily="34" charset="0"/>
              </a:rPr>
              <a:t>L’élève est prioritaire pour l’admission dans son lycée de secteur</a:t>
            </a:r>
          </a:p>
          <a:p>
            <a:pPr marL="806450" lvl="1" indent="-342900">
              <a:lnSpc>
                <a:spcPct val="80000"/>
              </a:lnSpc>
              <a:spcBef>
                <a:spcPts val="800"/>
              </a:spcBef>
              <a:buFont typeface="Wingdings" panose="05000000000000000000" pitchFamily="2" charset="2"/>
              <a:buChar char="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400" dirty="0">
                <a:latin typeface="Calibri" pitchFamily="34" charset="0"/>
              </a:rPr>
              <a:t>Demandes de dérogation motivée pour des demandes hors secteur </a:t>
            </a:r>
          </a:p>
          <a:p>
            <a:pPr marL="6350">
              <a:lnSpc>
                <a:spcPct val="80000"/>
              </a:lnSpc>
              <a:spcBef>
                <a:spcPts val="8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dirty="0">
              <a:latin typeface="Calibri" pitchFamily="34" charset="0"/>
            </a:endParaRPr>
          </a:p>
          <a:p>
            <a:pPr marL="6350">
              <a:lnSpc>
                <a:spcPct val="80000"/>
              </a:lnSpc>
              <a:spcBef>
                <a:spcPts val="8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400" u="sng" dirty="0">
                <a:solidFill>
                  <a:srgbClr val="FF0000"/>
                </a:solidFill>
                <a:latin typeface="Calibri" pitchFamily="34" charset="0"/>
              </a:rPr>
              <a:t>Recrutements particuliers </a:t>
            </a:r>
            <a:r>
              <a:rPr lang="fr-FR" sz="2400" b="1" dirty="0">
                <a:solidFill>
                  <a:srgbClr val="FF0000"/>
                </a:solidFill>
                <a:latin typeface="Calibri" pitchFamily="34" charset="0"/>
              </a:rPr>
              <a:t>dès Mars </a:t>
            </a:r>
          </a:p>
          <a:p>
            <a:pPr marL="6350">
              <a:lnSpc>
                <a:spcPct val="80000"/>
              </a:lnSpc>
              <a:spcBef>
                <a:spcPts val="8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400" dirty="0">
                <a:solidFill>
                  <a:srgbClr val="FF0000"/>
                </a:solidFill>
                <a:latin typeface="Calibri" pitchFamily="34" charset="0"/>
              </a:rPr>
              <a:t>pour quelques CAP, bac pro , 2</a:t>
            </a:r>
            <a:r>
              <a:rPr lang="fr-FR" sz="2400" baseline="30000" dirty="0">
                <a:solidFill>
                  <a:srgbClr val="FF0000"/>
                </a:solidFill>
                <a:latin typeface="Calibri" pitchFamily="34" charset="0"/>
              </a:rPr>
              <a:t>nde</a:t>
            </a:r>
            <a:r>
              <a:rPr lang="fr-FR" sz="2400" dirty="0">
                <a:solidFill>
                  <a:srgbClr val="FF0000"/>
                </a:solidFill>
                <a:latin typeface="Calibri" pitchFamily="34" charset="0"/>
              </a:rPr>
              <a:t> GT avec options ou sections rares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98387"/>
            <a:ext cx="10515600" cy="1032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r-FR" sz="3200" b="1" dirty="0"/>
              <a:t>                          </a:t>
            </a:r>
            <a:endParaRPr lang="fr-FR" sz="4000" b="1" dirty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06384" y="329218"/>
            <a:ext cx="45297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400" b="1" kern="10" dirty="0">
                <a:ln w="1270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9933"/>
                </a:solidFill>
                <a:latin typeface="Calibri" pitchFamily="34" charset="0"/>
              </a:rPr>
              <a:t>AFFECTATION</a:t>
            </a:r>
            <a:endParaRPr lang="fr-FR" sz="4400" b="1" dirty="0">
              <a:ln w="1270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9933"/>
              </a:solidFill>
            </a:endParaRPr>
          </a:p>
        </p:txBody>
      </p:sp>
      <p:sp>
        <p:nvSpPr>
          <p:cNvPr id="7" name="Flèche droite 6"/>
          <p:cNvSpPr/>
          <p:nvPr/>
        </p:nvSpPr>
        <p:spPr>
          <a:xfrm>
            <a:off x="3818352" y="339002"/>
            <a:ext cx="576064" cy="792088"/>
          </a:xfrm>
          <a:prstGeom prst="rightArrow">
            <a:avLst/>
          </a:prstGeom>
          <a:solidFill>
            <a:srgbClr val="FF993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2 </a:t>
            </a:r>
          </a:p>
        </p:txBody>
      </p:sp>
      <p:pic>
        <p:nvPicPr>
          <p:cNvPr id="8" name="Picture 2" descr="Mise En Garde, Attention, Panneau De Signalis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536" y="5956079"/>
            <a:ext cx="541854" cy="4786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657674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23AC2F-7C36-4C6F-B3EE-389FF56E8711}"/>
              </a:ext>
            </a:extLst>
          </p:cNvPr>
          <p:cNvSpPr/>
          <p:nvPr/>
        </p:nvSpPr>
        <p:spPr>
          <a:xfrm>
            <a:off x="1066800" y="332509"/>
            <a:ext cx="10086109" cy="1427018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EE5E60A-0082-4CE8-A714-016A7F878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Motifs de demande de dérogation par ordre de priorité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C67274-79A2-4D82-95EA-B2CB03B9C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0569"/>
            <a:ext cx="10515600" cy="485652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fr-FR" dirty="0"/>
              <a:t>Elève en situation de handicap (notification MDPH)</a:t>
            </a:r>
          </a:p>
          <a:p>
            <a:pPr marL="514350" indent="-514350">
              <a:buAutoNum type="arabicParenR"/>
            </a:pPr>
            <a:r>
              <a:rPr lang="fr-FR" dirty="0"/>
              <a:t>Elève nécessitant une prise en charge médicale importante à proximité du lycée demandé (certificat médical)</a:t>
            </a:r>
          </a:p>
          <a:p>
            <a:pPr marL="514350" indent="-514350">
              <a:buAutoNum type="arabicParenR"/>
            </a:pPr>
            <a:r>
              <a:rPr lang="fr-FR" dirty="0"/>
              <a:t>Elève boursier</a:t>
            </a:r>
          </a:p>
          <a:p>
            <a:pPr marL="514350" indent="-514350">
              <a:buAutoNum type="arabicParenR"/>
            </a:pPr>
            <a:r>
              <a:rPr lang="fr-FR" dirty="0"/>
              <a:t>Elève dont un(e) frère/sœur est déjà scolarisé(e) dans l’établissement demandé</a:t>
            </a:r>
          </a:p>
          <a:p>
            <a:pPr marL="514350" indent="-514350">
              <a:buAutoNum type="arabicParenR"/>
            </a:pPr>
            <a:r>
              <a:rPr lang="fr-FR" dirty="0"/>
              <a:t>Elève dont le domicile est situé en limite de secteur et proche du lycée demandé </a:t>
            </a:r>
          </a:p>
          <a:p>
            <a:pPr marL="514350" indent="-514350">
              <a:buAutoNum type="arabicParenR"/>
            </a:pPr>
            <a:r>
              <a:rPr lang="fr-FR" dirty="0"/>
              <a:t>Elève devant suivre un parcours scolaire particulier (section sportive, linguistique, LVA, LVB non dispensée dans le lycée de secteur)</a:t>
            </a:r>
          </a:p>
          <a:p>
            <a:pPr marL="514350" indent="-514350">
              <a:buAutoNum type="arabicParenR"/>
            </a:pPr>
            <a:r>
              <a:rPr lang="fr-FR" dirty="0"/>
              <a:t>Convenances personnelles</a:t>
            </a:r>
          </a:p>
          <a:p>
            <a:pPr marL="0" indent="0">
              <a:buNone/>
            </a:pPr>
            <a:endParaRPr lang="fr-FR" sz="1500" dirty="0"/>
          </a:p>
          <a:p>
            <a:pPr marL="0" indent="0">
              <a:buNone/>
            </a:pPr>
            <a:r>
              <a:rPr lang="fr-FR" sz="1500" dirty="0"/>
              <a:t>Source : ac-nantes.fr </a:t>
            </a:r>
          </a:p>
        </p:txBody>
      </p:sp>
    </p:spTree>
    <p:extLst>
      <p:ext uri="{BB962C8B-B14F-4D97-AF65-F5344CB8AC3E}">
        <p14:creationId xmlns:p14="http://schemas.microsoft.com/office/powerpoint/2010/main" val="8069918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004054" y="1163864"/>
            <a:ext cx="522292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fr-FR" altLang="fr-FR" sz="2800" dirty="0">
                <a:latin typeface="Calibri" pitchFamily="34" charset="0"/>
              </a:rPr>
              <a:t>Fin Juin:</a:t>
            </a:r>
          </a:p>
          <a:p>
            <a:pPr algn="ctr" eaLnBrk="1" hangingPunct="1"/>
            <a:r>
              <a:rPr lang="fr-FR" altLang="fr-FR" sz="2800" dirty="0">
                <a:latin typeface="Calibri" pitchFamily="34" charset="0"/>
              </a:rPr>
              <a:t> </a:t>
            </a:r>
            <a:r>
              <a:rPr lang="fr-FR" altLang="fr-FR" sz="2800" b="1" dirty="0">
                <a:latin typeface="Calibri" pitchFamily="34" charset="0"/>
              </a:rPr>
              <a:t>résultats de l'affectation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972971" y="3280769"/>
            <a:ext cx="7285088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fr-FR" altLang="fr-FR" sz="2800" dirty="0">
                <a:latin typeface="Calibri" pitchFamily="34" charset="0"/>
              </a:rPr>
              <a:t>Jusqu’en Juillet : </a:t>
            </a:r>
          </a:p>
          <a:p>
            <a:pPr algn="ctr" eaLnBrk="1" hangingPunct="1"/>
            <a:r>
              <a:rPr lang="fr-FR" altLang="fr-FR" sz="2800" b="1" u="sng" dirty="0">
                <a:latin typeface="Calibri" pitchFamily="34" charset="0"/>
              </a:rPr>
              <a:t>l'établissement d'accueil vous prévient des dates et documents utiles pour </a:t>
            </a:r>
            <a:r>
              <a:rPr lang="fr-FR" altLang="fr-FR" sz="3600" b="1" u="sng" dirty="0">
                <a:latin typeface="Calibri" pitchFamily="34" charset="0"/>
              </a:rPr>
              <a:t>l’inscription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196859" y="44624"/>
            <a:ext cx="9143999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4000" b="1" kern="10" dirty="0">
              <a:ln w="1270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CC00"/>
              </a:solidFill>
              <a:latin typeface="Calibri" pitchFamily="34" charset="0"/>
            </a:endParaRPr>
          </a:p>
          <a:p>
            <a:pPr algn="ctr"/>
            <a:r>
              <a:rPr lang="fr-FR" sz="4000" b="1" kern="10" dirty="0">
                <a:ln w="1270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CC00"/>
                </a:solidFill>
                <a:latin typeface="Calibri" pitchFamily="34" charset="0"/>
              </a:rPr>
              <a:t>INSCRIPTION</a:t>
            </a:r>
            <a:endParaRPr lang="fr-FR" sz="4000" b="1" dirty="0">
              <a:ln w="1270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CC00"/>
              </a:solidFill>
            </a:endParaRPr>
          </a:p>
          <a:p>
            <a:pPr algn="ctr"/>
            <a:r>
              <a:rPr lang="fr-FR" sz="4000" b="1" dirty="0">
                <a:latin typeface="Calibri" pitchFamily="34" charset="0"/>
              </a:rPr>
              <a:t> </a:t>
            </a:r>
          </a:p>
        </p:txBody>
      </p:sp>
      <p:sp>
        <p:nvSpPr>
          <p:cNvPr id="11" name="Flèche droite 10"/>
          <p:cNvSpPr/>
          <p:nvPr/>
        </p:nvSpPr>
        <p:spPr>
          <a:xfrm>
            <a:off x="3318669" y="107031"/>
            <a:ext cx="576064" cy="792088"/>
          </a:xfrm>
          <a:prstGeom prst="rightArrow">
            <a:avLst/>
          </a:prstGeom>
          <a:solidFill>
            <a:srgbClr val="00CC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latin typeface="Calibri" pitchFamily="34" charset="0"/>
              </a:rPr>
              <a:t>3 </a:t>
            </a:r>
          </a:p>
        </p:txBody>
      </p:sp>
      <p:sp>
        <p:nvSpPr>
          <p:cNvPr id="2" name="Rectangle 1"/>
          <p:cNvSpPr/>
          <p:nvPr/>
        </p:nvSpPr>
        <p:spPr>
          <a:xfrm>
            <a:off x="3972623" y="5414197"/>
            <a:ext cx="78273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66813" algn="ctr">
              <a:spcBef>
                <a:spcPts val="1400"/>
              </a:spcBef>
              <a:buClrTx/>
              <a:buFontTx/>
              <a:buNone/>
              <a:tabLst>
                <a:tab pos="187325" algn="l"/>
                <a:tab pos="635000" algn="l"/>
                <a:tab pos="1084263" algn="l"/>
                <a:tab pos="1436688" algn="l"/>
                <a:tab pos="1533525" algn="l"/>
                <a:tab pos="2432050" algn="l"/>
                <a:tab pos="3330575" algn="l"/>
                <a:tab pos="3779838" algn="l"/>
                <a:tab pos="4229100" algn="l"/>
                <a:tab pos="4678363" algn="l"/>
                <a:tab pos="5127625" algn="l"/>
                <a:tab pos="5576888" algn="l"/>
                <a:tab pos="6026150" algn="l"/>
                <a:tab pos="6475413" algn="l"/>
                <a:tab pos="6924675" algn="l"/>
                <a:tab pos="7373938" algn="l"/>
                <a:tab pos="7823200" algn="l"/>
                <a:tab pos="8272463" algn="l"/>
                <a:tab pos="8721725" algn="l"/>
                <a:tab pos="9170988" algn="l"/>
              </a:tabLst>
            </a:pPr>
            <a:r>
              <a:rPr lang="fr-FR" sz="2400" dirty="0">
                <a:solidFill>
                  <a:srgbClr val="F60000"/>
                </a:solidFill>
                <a:latin typeface="Calibri" pitchFamily="34" charset="0"/>
                <a:ea typeface="Microsoft YaHei" pitchFamily="34" charset="-122"/>
              </a:rPr>
              <a:t>Se </a:t>
            </a:r>
            <a:r>
              <a:rPr lang="fr-FR" sz="2400" b="1" dirty="0">
                <a:solidFill>
                  <a:srgbClr val="F60000"/>
                </a:solidFill>
                <a:latin typeface="Calibri" pitchFamily="34" charset="0"/>
                <a:ea typeface="Microsoft YaHei" pitchFamily="34" charset="-122"/>
              </a:rPr>
              <a:t>préinscrire en CFA </a:t>
            </a:r>
            <a:r>
              <a:rPr lang="fr-FR" sz="2400" dirty="0">
                <a:solidFill>
                  <a:srgbClr val="F60000"/>
                </a:solidFill>
                <a:latin typeface="Calibri" pitchFamily="34" charset="0"/>
                <a:ea typeface="Microsoft YaHei" pitchFamily="34" charset="-122"/>
              </a:rPr>
              <a:t>pour les formations sous statut d’apprentissage mais l’inscription n’est validée qu’à la </a:t>
            </a:r>
            <a:r>
              <a:rPr lang="fr-FR" sz="2400" b="1" dirty="0">
                <a:solidFill>
                  <a:srgbClr val="F60000"/>
                </a:solidFill>
                <a:latin typeface="Calibri" pitchFamily="34" charset="0"/>
                <a:ea typeface="Microsoft YaHei" pitchFamily="34" charset="-122"/>
              </a:rPr>
              <a:t>signature du contrat par l’employeur </a:t>
            </a:r>
          </a:p>
        </p:txBody>
      </p:sp>
      <p:pic>
        <p:nvPicPr>
          <p:cNvPr id="12" name="Picture 2" descr="Mise En Garde, Attention, Panneau De Signalis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8746" y="5715312"/>
            <a:ext cx="535092" cy="472720"/>
          </a:xfrm>
          <a:prstGeom prst="rect">
            <a:avLst/>
          </a:prstGeom>
          <a:noFill/>
        </p:spPr>
      </p:pic>
      <p:sp>
        <p:nvSpPr>
          <p:cNvPr id="3" name="Flèche droite 2"/>
          <p:cNvSpPr/>
          <p:nvPr/>
        </p:nvSpPr>
        <p:spPr>
          <a:xfrm rot="5400000">
            <a:off x="5234516" y="2421763"/>
            <a:ext cx="761999" cy="423805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Bulle ronde 4"/>
          <p:cNvSpPr/>
          <p:nvPr/>
        </p:nvSpPr>
        <p:spPr>
          <a:xfrm>
            <a:off x="9131121" y="708338"/>
            <a:ext cx="2807594" cy="2176530"/>
          </a:xfrm>
          <a:prstGeom prst="wedgeEllipseCallout">
            <a:avLst>
              <a:gd name="adj1" fmla="val -62117"/>
              <a:gd name="adj2" fmla="val 6900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u="sng" dirty="0"/>
              <a:t>ATTENTION</a:t>
            </a:r>
          </a:p>
          <a:p>
            <a:pPr algn="ctr"/>
            <a:r>
              <a:rPr lang="fr-FR" sz="2400" dirty="0"/>
              <a:t>La décision d’affectation n’équivaut pas à l’inscription</a:t>
            </a:r>
          </a:p>
        </p:txBody>
      </p:sp>
    </p:spTree>
    <p:extLst>
      <p:ext uri="{BB962C8B-B14F-4D97-AF65-F5344CB8AC3E}">
        <p14:creationId xmlns:p14="http://schemas.microsoft.com/office/powerpoint/2010/main" val="27181695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plus d’informations …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092245" y="2041881"/>
            <a:ext cx="8642350" cy="48161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marL="342900" indent="-320675" algn="just">
              <a:buFont typeface="Wingdings" pitchFamily="2" charset="2"/>
              <a:buChar char="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400" b="1" dirty="0">
                <a:solidFill>
                  <a:srgbClr val="000000"/>
                </a:solidFill>
                <a:latin typeface="Calibri" pitchFamily="34" charset="0"/>
              </a:rPr>
              <a:t> Portes ouvertes</a:t>
            </a:r>
            <a:r>
              <a:rPr lang="fr-FR" sz="2400" dirty="0">
                <a:solidFill>
                  <a:srgbClr val="000000"/>
                </a:solidFill>
                <a:latin typeface="Calibri" pitchFamily="34" charset="0"/>
              </a:rPr>
              <a:t> des établissements </a:t>
            </a:r>
          </a:p>
          <a:p>
            <a:pPr marL="342900" indent="-320675" algn="just">
              <a:buFont typeface="Wingdings" pitchFamily="2" charset="2"/>
              <a:buChar char="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2400" dirty="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20675" algn="just">
              <a:buFont typeface="Wingdings" pitchFamily="2" charset="2"/>
              <a:buChar char="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400" dirty="0">
                <a:solidFill>
                  <a:srgbClr val="000000"/>
                </a:solidFill>
                <a:latin typeface="Calibri" pitchFamily="34" charset="0"/>
              </a:rPr>
              <a:t> 	</a:t>
            </a:r>
            <a:r>
              <a:rPr lang="fr-FR" sz="2400" b="1" dirty="0">
                <a:solidFill>
                  <a:srgbClr val="000000"/>
                </a:solidFill>
                <a:latin typeface="Calibri" pitchFamily="34" charset="0"/>
              </a:rPr>
              <a:t>Mini-stages</a:t>
            </a:r>
            <a:r>
              <a:rPr lang="fr-FR" sz="2400" dirty="0">
                <a:solidFill>
                  <a:srgbClr val="000000"/>
                </a:solidFill>
                <a:latin typeface="Calibri" pitchFamily="34" charset="0"/>
              </a:rPr>
              <a:t> en lycées pro et CFA  </a:t>
            </a:r>
          </a:p>
          <a:p>
            <a:pPr marL="22225" algn="just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2400" dirty="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20675" algn="just">
              <a:buFont typeface="Wingdings" pitchFamily="2" charset="2"/>
              <a:buChar char="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400" dirty="0">
                <a:solidFill>
                  <a:srgbClr val="000000"/>
                </a:solidFill>
                <a:latin typeface="Calibri" pitchFamily="34" charset="0"/>
                <a:hlinkClick r:id="rId2"/>
              </a:rPr>
              <a:t>https://www.onisep.fr/Choisir-mes-etudes/Au-lycee-au-CFA#Au-lycee-general-et-technologique</a:t>
            </a:r>
            <a:r>
              <a:rPr lang="fr-FR" sz="2400" dirty="0">
                <a:solidFill>
                  <a:srgbClr val="000000"/>
                </a:solidFill>
                <a:latin typeface="Calibri" pitchFamily="34" charset="0"/>
              </a:rPr>
              <a:t> </a:t>
            </a:r>
          </a:p>
          <a:p>
            <a:pPr marL="22225" algn="just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2400" dirty="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20675" algn="just">
              <a:buFont typeface="Wingdings" pitchFamily="2" charset="2"/>
              <a:buChar char="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400" dirty="0">
                <a:solidFill>
                  <a:srgbClr val="000000"/>
                </a:solidFill>
                <a:latin typeface="Calibri" pitchFamily="34" charset="0"/>
                <a:hlinkClick r:id="rId3"/>
              </a:rPr>
              <a:t>https://www.nouvelle-voiepro.fr/</a:t>
            </a:r>
            <a:endParaRPr lang="fr-FR" sz="2400" dirty="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20675" algn="just">
              <a:buFont typeface="Wingdings" pitchFamily="2" charset="2"/>
              <a:buChar char="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2400" dirty="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20675" algn="just">
              <a:buFont typeface="Wingdings" pitchFamily="2" charset="2"/>
              <a:buChar char="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400" dirty="0">
                <a:solidFill>
                  <a:srgbClr val="000000"/>
                </a:solidFill>
                <a:latin typeface="Calibri" pitchFamily="34" charset="0"/>
                <a:hlinkClick r:id="rId4"/>
              </a:rPr>
              <a:t>https://www.choisirmonmetier-paysdelaloire.fr/</a:t>
            </a:r>
            <a:endParaRPr lang="fr-FR" sz="2400" dirty="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20675" algn="just">
              <a:buFont typeface="Wingdings" pitchFamily="2" charset="2"/>
              <a:buChar char="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2400" dirty="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20675" algn="just">
              <a:buFont typeface="Wingdings" pitchFamily="2" charset="2"/>
              <a:buChar char="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400" u="sng" dirty="0">
                <a:solidFill>
                  <a:schemeClr val="accent5"/>
                </a:solidFill>
                <a:latin typeface="Calibri" pitchFamily="34" charset="0"/>
              </a:rPr>
              <a:t>https://www.cidj.com/</a:t>
            </a:r>
          </a:p>
          <a:p>
            <a:pPr marL="22225" algn="just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2400" dirty="0">
              <a:solidFill>
                <a:srgbClr val="000000"/>
              </a:solidFill>
              <a:latin typeface="Calibri" pitchFamily="34" charset="0"/>
            </a:endParaRPr>
          </a:p>
          <a:p>
            <a:pPr marL="22225" algn="just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24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3780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0AF6E7-512F-46FA-A213-CBAF7E7092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5926"/>
            <a:ext cx="9144000" cy="2432074"/>
          </a:xfrm>
        </p:spPr>
        <p:txBody>
          <a:bodyPr>
            <a:normAutofit/>
          </a:bodyPr>
          <a:lstStyle/>
          <a:p>
            <a:r>
              <a:rPr lang="fr-FR" sz="2700" dirty="0"/>
              <a:t>Votre Psychologue Education Nationale</a:t>
            </a:r>
            <a:br>
              <a:rPr lang="fr-FR" sz="2700" dirty="0"/>
            </a:br>
            <a:r>
              <a:rPr lang="fr-FR" sz="2700" dirty="0"/>
              <a:t>Spécialité orientation scolaire et professionnelle</a:t>
            </a:r>
            <a:br>
              <a:rPr lang="fr-FR" sz="2700" b="1" dirty="0"/>
            </a:br>
            <a:r>
              <a:rPr lang="fr-FR" sz="2700" b="1" dirty="0"/>
              <a:t>Sigrid PETIT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0A102E7-4E75-4349-BC55-0E950FFBA2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708" y="2757267"/>
            <a:ext cx="11437034" cy="3896751"/>
          </a:xfrm>
        </p:spPr>
        <p:txBody>
          <a:bodyPr>
            <a:normAutofit/>
          </a:bodyPr>
          <a:lstStyle/>
          <a:p>
            <a:r>
              <a:rPr lang="fr-FR" u="sng" dirty="0"/>
              <a:t>Permanences au collège</a:t>
            </a:r>
            <a:r>
              <a:rPr lang="fr-FR" dirty="0"/>
              <a:t> </a:t>
            </a:r>
          </a:p>
          <a:p>
            <a:r>
              <a:rPr lang="fr-FR" dirty="0"/>
              <a:t>Le Vendredi </a:t>
            </a:r>
          </a:p>
          <a:p>
            <a:r>
              <a:rPr lang="fr-FR" dirty="0"/>
              <a:t>Prise de RDV auprès de la vie scolaire</a:t>
            </a:r>
          </a:p>
          <a:p>
            <a:endParaRPr lang="fr-FR" dirty="0"/>
          </a:p>
          <a:p>
            <a:r>
              <a:rPr lang="fr-FR" u="sng" dirty="0"/>
              <a:t>Permanences au CIO de Saint-Nazaire</a:t>
            </a:r>
          </a:p>
          <a:p>
            <a:r>
              <a:rPr lang="fr-FR" dirty="0"/>
              <a:t>Le Mardi après-midi</a:t>
            </a:r>
          </a:p>
          <a:p>
            <a:r>
              <a:rPr lang="fr-FR" dirty="0"/>
              <a:t>Prise de RDV au 02 40 22 04 85</a:t>
            </a:r>
          </a:p>
          <a:p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2446CB-7708-482E-9F76-A97AA8E4DC50}"/>
              </a:ext>
            </a:extLst>
          </p:cNvPr>
          <p:cNvSpPr/>
          <p:nvPr/>
        </p:nvSpPr>
        <p:spPr>
          <a:xfrm>
            <a:off x="738554" y="615926"/>
            <a:ext cx="10714892" cy="562614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62080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13209" y="1678770"/>
            <a:ext cx="7983828" cy="2674289"/>
          </a:xfrm>
        </p:spPr>
        <p:txBody>
          <a:bodyPr>
            <a:noAutofit/>
          </a:bodyPr>
          <a:lstStyle/>
          <a:p>
            <a:r>
              <a:rPr lang="fr-FR" sz="6000" dirty="0"/>
              <a:t>Merci de votre attention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8178084" y="5074276"/>
            <a:ext cx="58985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CIO Saint Nazaire</a:t>
            </a:r>
          </a:p>
          <a:p>
            <a:r>
              <a:rPr lang="fr-FR" sz="2400" dirty="0"/>
              <a:t>215 bd Laënnec</a:t>
            </a:r>
          </a:p>
          <a:p>
            <a:r>
              <a:rPr lang="fr-FR" sz="2400" dirty="0"/>
              <a:t>44600 St Nazaire</a:t>
            </a:r>
          </a:p>
          <a:p>
            <a:r>
              <a:rPr lang="fr-FR" sz="2400" dirty="0"/>
              <a:t>02 40 22 04 85</a:t>
            </a:r>
          </a:p>
        </p:txBody>
      </p:sp>
    </p:spTree>
    <p:extLst>
      <p:ext uri="{BB962C8B-B14F-4D97-AF65-F5344CB8AC3E}">
        <p14:creationId xmlns:p14="http://schemas.microsoft.com/office/powerpoint/2010/main" val="3577025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3FF5AE51-5F5E-4561-8E44-7604DA8800FB}"/>
              </a:ext>
            </a:extLst>
          </p:cNvPr>
          <p:cNvSpPr/>
          <p:nvPr/>
        </p:nvSpPr>
        <p:spPr>
          <a:xfrm>
            <a:off x="8713363" y="5192296"/>
            <a:ext cx="2226128" cy="367155"/>
          </a:xfrm>
          <a:prstGeom prst="roundRect">
            <a:avLst/>
          </a:prstGeom>
          <a:gradFill flip="none" rotWithShape="1">
            <a:gsLst>
              <a:gs pos="0">
                <a:srgbClr val="51DAFF">
                  <a:tint val="66000"/>
                  <a:satMod val="160000"/>
                </a:srgbClr>
              </a:gs>
              <a:gs pos="50000">
                <a:srgbClr val="51DAFF">
                  <a:tint val="44500"/>
                  <a:satMod val="160000"/>
                </a:srgbClr>
              </a:gs>
              <a:gs pos="100000">
                <a:srgbClr val="51DAF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2C8DC618-1C14-45E8-B51B-B1E7FB1B1AA6}"/>
              </a:ext>
            </a:extLst>
          </p:cNvPr>
          <p:cNvSpPr/>
          <p:nvPr/>
        </p:nvSpPr>
        <p:spPr>
          <a:xfrm>
            <a:off x="8228065" y="2971800"/>
            <a:ext cx="3421809" cy="1200329"/>
          </a:xfrm>
          <a:prstGeom prst="roundRect">
            <a:avLst/>
          </a:prstGeom>
          <a:gradFill flip="none" rotWithShape="1">
            <a:gsLst>
              <a:gs pos="0">
                <a:srgbClr val="62CBFA">
                  <a:tint val="66000"/>
                  <a:satMod val="160000"/>
                </a:srgbClr>
              </a:gs>
              <a:gs pos="50000">
                <a:srgbClr val="62CBFA">
                  <a:tint val="44500"/>
                  <a:satMod val="160000"/>
                </a:srgbClr>
              </a:gs>
              <a:gs pos="100000">
                <a:srgbClr val="62CBFA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289674" y="1723960"/>
            <a:ext cx="7812165" cy="500888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lnSpc>
                <a:spcPct val="150000"/>
              </a:lnSpc>
              <a:spcBef>
                <a:spcPts val="200"/>
              </a:spcBef>
            </a:pPr>
            <a:endParaRPr lang="fr-FR" sz="1600" b="1" u="sng" dirty="0">
              <a:uFill>
                <a:solidFill>
                  <a:schemeClr val="tx1"/>
                </a:solidFill>
              </a:u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1">
              <a:lnSpc>
                <a:spcPct val="150000"/>
              </a:lnSpc>
              <a:spcBef>
                <a:spcPts val="200"/>
              </a:spcBef>
            </a:pPr>
            <a:r>
              <a:rPr lang="fr-FR" sz="2000" b="1" u="sng" dirty="0">
                <a:uFill>
                  <a:solidFill>
                    <a:schemeClr val="tx1"/>
                  </a:solidFill>
                </a:u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Français	                                                     	   4h</a:t>
            </a:r>
          </a:p>
          <a:p>
            <a:pPr lvl="1">
              <a:lnSpc>
                <a:spcPct val="150000"/>
              </a:lnSpc>
              <a:spcBef>
                <a:spcPts val="200"/>
              </a:spcBef>
            </a:pPr>
            <a:r>
              <a:rPr lang="fr-FR" sz="2000" b="1" u="sng" dirty="0">
                <a:uFill>
                  <a:solidFill>
                    <a:schemeClr val="tx1"/>
                  </a:solidFill>
                </a:u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Mathématiques	                             	  	   4h</a:t>
            </a:r>
          </a:p>
          <a:p>
            <a:pPr lvl="1">
              <a:lnSpc>
                <a:spcPct val="150000"/>
              </a:lnSpc>
              <a:spcBef>
                <a:spcPts val="200"/>
              </a:spcBef>
            </a:pPr>
            <a:r>
              <a:rPr lang="fr-FR" sz="2000" b="1" u="sng" dirty="0">
                <a:uFill>
                  <a:solidFill>
                    <a:schemeClr val="tx1"/>
                  </a:solidFill>
                </a:u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Physique-chimie		          	 	   3h</a:t>
            </a:r>
          </a:p>
          <a:p>
            <a:pPr lvl="1">
              <a:lnSpc>
                <a:spcPct val="150000"/>
              </a:lnSpc>
              <a:spcBef>
                <a:spcPts val="200"/>
              </a:spcBef>
            </a:pPr>
            <a:r>
              <a:rPr lang="fr-FR" sz="2000" b="1" u="sng" dirty="0">
                <a:uFill>
                  <a:solidFill>
                    <a:schemeClr val="tx1"/>
                  </a:solidFill>
                </a:u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Histoire-géographie                                  		   3h</a:t>
            </a:r>
          </a:p>
          <a:p>
            <a:pPr lvl="1">
              <a:lnSpc>
                <a:spcPct val="150000"/>
              </a:lnSpc>
              <a:spcBef>
                <a:spcPts val="200"/>
              </a:spcBef>
            </a:pPr>
            <a:r>
              <a:rPr lang="fr-FR" sz="2000" b="1" u="sng" dirty="0">
                <a:uFill>
                  <a:solidFill>
                    <a:schemeClr val="tx1"/>
                  </a:solidFill>
                </a:u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Langues vivantes :  LV1+LV2                      	   5h30</a:t>
            </a:r>
          </a:p>
          <a:p>
            <a:pPr lvl="1">
              <a:lnSpc>
                <a:spcPct val="150000"/>
              </a:lnSpc>
              <a:spcBef>
                <a:spcPts val="200"/>
              </a:spcBef>
            </a:pPr>
            <a:r>
              <a:rPr lang="fr-FR" sz="2000" b="1" u="sng" dirty="0">
                <a:uFill>
                  <a:solidFill>
                    <a:schemeClr val="tx1"/>
                  </a:solidFill>
                </a:u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Éducation physique et sportive                          	   2h</a:t>
            </a:r>
          </a:p>
          <a:p>
            <a:pPr lvl="1">
              <a:lnSpc>
                <a:spcPct val="150000"/>
              </a:lnSpc>
              <a:spcBef>
                <a:spcPts val="200"/>
              </a:spcBef>
            </a:pPr>
            <a:r>
              <a:rPr lang="fr-FR" sz="2000" b="1" u="sng" dirty="0">
                <a:uFill>
                  <a:solidFill>
                    <a:schemeClr val="tx1"/>
                  </a:solidFill>
                </a:u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Sciences et vie de la terre                         		   1h30</a:t>
            </a:r>
          </a:p>
          <a:p>
            <a:pPr lvl="1">
              <a:lnSpc>
                <a:spcPct val="150000"/>
              </a:lnSpc>
              <a:spcBef>
                <a:spcPts val="200"/>
              </a:spcBef>
            </a:pPr>
            <a:r>
              <a:rPr lang="fr-FR" sz="2000" b="1" u="sng" dirty="0">
                <a:uFill>
                  <a:solidFill>
                    <a:schemeClr val="tx1"/>
                  </a:solidFill>
                </a:u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Sciences numériques et technologiques 	   1h30</a:t>
            </a:r>
          </a:p>
          <a:p>
            <a:pPr lvl="1">
              <a:lnSpc>
                <a:spcPct val="150000"/>
              </a:lnSpc>
              <a:spcBef>
                <a:spcPts val="200"/>
              </a:spcBef>
            </a:pPr>
            <a:r>
              <a:rPr lang="fr-FR" sz="2000" b="1" u="sng" dirty="0">
                <a:uFill>
                  <a:solidFill>
                    <a:schemeClr val="tx1"/>
                  </a:solidFill>
                </a:u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Sciences économiques et sociales             	   1h30</a:t>
            </a:r>
          </a:p>
          <a:p>
            <a:pPr lvl="1">
              <a:lnSpc>
                <a:spcPct val="150000"/>
              </a:lnSpc>
              <a:spcBef>
                <a:spcPts val="200"/>
              </a:spcBef>
            </a:pPr>
            <a:r>
              <a:rPr lang="fr-FR" sz="2000" b="1" u="sng" dirty="0">
                <a:uFill>
                  <a:solidFill>
                    <a:schemeClr val="tx1"/>
                  </a:solidFill>
                </a:u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Enseignement moral et civique	              	   18h annuelles</a:t>
            </a:r>
          </a:p>
          <a:p>
            <a:pPr defTabSz="914400">
              <a:lnSpc>
                <a:spcPct val="15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fr-FR" sz="1600" b="1" u="sng" dirty="0">
              <a:uFill>
                <a:solidFill>
                  <a:schemeClr val="tx1"/>
                </a:solidFill>
              </a:u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838200" y="202645"/>
            <a:ext cx="10515600" cy="1325563"/>
          </a:xfr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pPr algn="ctr"/>
            <a:r>
              <a:rPr lang="fr-FR" dirty="0"/>
              <a:t>2</a:t>
            </a:r>
            <a:r>
              <a:rPr lang="fr-FR" baseline="30000" dirty="0"/>
              <a:t>nde</a:t>
            </a:r>
            <a:r>
              <a:rPr lang="fr-FR" dirty="0"/>
              <a:t> générale et technologique</a:t>
            </a:r>
            <a:br>
              <a:rPr lang="fr-FR" dirty="0"/>
            </a:br>
            <a:r>
              <a:rPr lang="fr-FR" sz="3200" b="1" dirty="0"/>
              <a:t>Horaires des enseignements communs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9665950" y="2263914"/>
            <a:ext cx="7984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+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8713363" y="4543788"/>
            <a:ext cx="2226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+</a:t>
            </a:r>
          </a:p>
          <a:p>
            <a:pPr algn="ctr"/>
            <a:r>
              <a:rPr lang="fr-FR" sz="2000" b="1" dirty="0"/>
              <a:t>Travail personnel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2C1A9F9-424C-4E22-8BA0-4A01E740AFEB}"/>
              </a:ext>
            </a:extLst>
          </p:cNvPr>
          <p:cNvSpPr txBox="1"/>
          <p:nvPr/>
        </p:nvSpPr>
        <p:spPr>
          <a:xfrm>
            <a:off x="8354291" y="3028071"/>
            <a:ext cx="34218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Accompagnement personnalisé,</a:t>
            </a:r>
          </a:p>
          <a:p>
            <a:r>
              <a:rPr lang="fr-FR" b="1" dirty="0"/>
              <a:t>Accompagnement au choix d’orientation,</a:t>
            </a:r>
          </a:p>
          <a:p>
            <a:r>
              <a:rPr lang="fr-FR" b="1" dirty="0"/>
              <a:t>Heures de vie de classe</a:t>
            </a:r>
          </a:p>
        </p:txBody>
      </p:sp>
    </p:spTree>
    <p:extLst>
      <p:ext uri="{BB962C8B-B14F-4D97-AF65-F5344CB8AC3E}">
        <p14:creationId xmlns:p14="http://schemas.microsoft.com/office/powerpoint/2010/main" val="2803863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23388" y="101407"/>
            <a:ext cx="11008360" cy="1126332"/>
          </a:xfr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pPr algn="ctr"/>
            <a:br>
              <a:rPr lang="fr-FR" b="1" dirty="0"/>
            </a:br>
            <a:r>
              <a:rPr lang="fr-FR" b="1" dirty="0"/>
              <a:t>0, 1 ou 2 enseignements optionnels: 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facultatif</a:t>
            </a:r>
            <a:b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 général et/ou 1 technologique)</a:t>
            </a:r>
            <a:br>
              <a:rPr lang="fr-FR" sz="31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endParaRPr lang="fr-FR" sz="2700" dirty="0">
              <a:solidFill>
                <a:srgbClr val="00B05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4682" y="1812608"/>
            <a:ext cx="570484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Enseignements optionnels généraux (3h)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Latin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Grec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Arts (arts plastiques, cinéma-audiovisuel, histoire des arts, danse, musique ou théâtre)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Education physique et sportive (EPS)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LVC étrangère ou régionale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Langue des signes française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Arts du cirque (6h)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319522" y="1812608"/>
            <a:ext cx="6069819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Enseignements optionnels technologiques (1h30)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Management et gestion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Santé et social 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Biotechnologies 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Sciences et laboratoire 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Sciences de l’ingénieur 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Création et innovation technologiques</a:t>
            </a:r>
            <a:r>
              <a:rPr lang="fr-FR" b="1" dirty="0"/>
              <a:t> 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Création et culture-design (6h)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Culture et pratique de la danse, de la musique ou</a:t>
            </a:r>
          </a:p>
          <a:p>
            <a:r>
              <a:rPr lang="fr-FR" dirty="0"/>
              <a:t>      du théâtre (6h)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878819" y="4803884"/>
            <a:ext cx="1003808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Enseignements optionnels en lycées agricoles</a:t>
            </a:r>
            <a:r>
              <a:rPr lang="fr-FR" sz="2000" dirty="0"/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Ecologie-agronomie-territoires-développement durable (enseignement général)  hippologie et équitation ou autres pratiques sportives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Pratiques professionnelles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Pratiques sociales et culturelles (enseignement technologique)</a:t>
            </a:r>
          </a:p>
        </p:txBody>
      </p:sp>
    </p:spTree>
    <p:extLst>
      <p:ext uri="{BB962C8B-B14F-4D97-AF65-F5344CB8AC3E}">
        <p14:creationId xmlns:p14="http://schemas.microsoft.com/office/powerpoint/2010/main" val="1675592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21094"/>
            <a:ext cx="10515600" cy="1057275"/>
          </a:xfr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Après la 2</a:t>
            </a:r>
            <a:r>
              <a:rPr lang="fr-FR" b="1" baseline="30000" dirty="0"/>
              <a:t>nde</a:t>
            </a:r>
            <a:r>
              <a:rPr lang="fr-FR" b="1" dirty="0"/>
              <a:t> GT</a:t>
            </a:r>
            <a:br>
              <a:rPr lang="fr-FR" dirty="0"/>
            </a:br>
            <a:r>
              <a:rPr lang="fr-FR" sz="4000" b="1" dirty="0"/>
              <a:t>Choix de la voie Générale ou Technologique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826591" y="3461571"/>
            <a:ext cx="642965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b="1" dirty="0">
                <a:solidFill>
                  <a:srgbClr val="00B05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  <a:sym typeface="Wingdings 3"/>
              </a:rPr>
              <a:t>Voies technologiques en 1</a:t>
            </a:r>
            <a:r>
              <a:rPr lang="fr-FR" sz="2000" b="1" baseline="30000" dirty="0">
                <a:solidFill>
                  <a:srgbClr val="00B05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  <a:sym typeface="Wingdings 3"/>
              </a:rPr>
              <a:t>ère</a:t>
            </a:r>
            <a:r>
              <a:rPr lang="fr-FR" sz="2000" b="1" dirty="0">
                <a:solidFill>
                  <a:srgbClr val="00B05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  <a:sym typeface="Wingdings 3"/>
              </a:rPr>
              <a:t> et terminale</a:t>
            </a:r>
          </a:p>
          <a:p>
            <a:pPr algn="just"/>
            <a:r>
              <a:rPr lang="fr-FR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sym typeface="Wingdings 3"/>
              </a:rPr>
              <a:t> </a:t>
            </a:r>
            <a:r>
              <a:rPr lang="fr-FR" sz="2000" b="1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STMG</a:t>
            </a:r>
            <a:r>
              <a:rPr lang="fr-FR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fr-FR" sz="2000" b="1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fr-FR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anagement et de la </a:t>
            </a:r>
            <a:r>
              <a:rPr lang="fr-FR" sz="2000" b="1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fr-FR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estion</a:t>
            </a:r>
            <a:endParaRPr lang="fr-FR" sz="2000" b="1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algn="just">
              <a:tabLst>
                <a:tab pos="177800" algn="l"/>
                <a:tab pos="719138" algn="l"/>
              </a:tabLst>
            </a:pPr>
            <a:r>
              <a:rPr lang="fr-FR" sz="2000" b="1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ST2S      S</a:t>
            </a:r>
            <a:r>
              <a:rPr lang="fr-FR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anté et du</a:t>
            </a:r>
            <a:r>
              <a:rPr lang="fr-FR" sz="2000" b="1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S</a:t>
            </a:r>
            <a:r>
              <a:rPr lang="fr-FR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ocial</a:t>
            </a:r>
          </a:p>
          <a:p>
            <a:pPr algn="just">
              <a:tabLst>
                <a:tab pos="177800" algn="l"/>
                <a:tab pos="719138" algn="l"/>
              </a:tabLst>
            </a:pPr>
            <a:r>
              <a:rPr lang="fr-FR" sz="2000" b="1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STI2D    I</a:t>
            </a:r>
            <a:r>
              <a:rPr lang="fr-FR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ndustrie et du </a:t>
            </a:r>
            <a:r>
              <a:rPr lang="fr-FR" sz="2000" b="1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fr-FR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éveloppement </a:t>
            </a:r>
            <a:r>
              <a:rPr lang="fr-FR" sz="2000" b="1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fr-FR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urable</a:t>
            </a:r>
          </a:p>
          <a:p>
            <a:pPr>
              <a:tabLst>
                <a:tab pos="177800" algn="l"/>
                <a:tab pos="719138" algn="l"/>
              </a:tabLst>
            </a:pPr>
            <a:r>
              <a:rPr lang="fr-FR" sz="2000" b="1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sym typeface="Wingdings 3"/>
              </a:rPr>
              <a:t> STL         </a:t>
            </a:r>
            <a:r>
              <a:rPr lang="fr-FR" sz="2000" b="1" dirty="0"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fr-FR" sz="2000" dirty="0">
                <a:ea typeface="Arial Unicode MS" pitchFamily="34" charset="-128"/>
                <a:cs typeface="Arial Unicode MS" pitchFamily="34" charset="-128"/>
              </a:rPr>
              <a:t>aboratoire (au choix: bio-chimie – technologies /physique-chimie)</a:t>
            </a:r>
          </a:p>
          <a:p>
            <a:pPr algn="just">
              <a:tabLst>
                <a:tab pos="177800" algn="l"/>
                <a:tab pos="719138" algn="l"/>
              </a:tabLst>
            </a:pPr>
            <a:r>
              <a:rPr lang="fr-FR" sz="2000" b="1" dirty="0">
                <a:ea typeface="Arial Unicode MS" pitchFamily="34" charset="-128"/>
                <a:cs typeface="Arial Unicode MS" pitchFamily="34" charset="-128"/>
                <a:sym typeface="Wingdings 3"/>
              </a:rPr>
              <a:t> STAV     </a:t>
            </a:r>
            <a:r>
              <a:rPr lang="fr-FR" sz="2000" b="1" dirty="0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fr-FR" sz="2000" dirty="0">
                <a:ea typeface="Arial Unicode MS" pitchFamily="34" charset="-128"/>
                <a:cs typeface="Arial Unicode MS" pitchFamily="34" charset="-128"/>
              </a:rPr>
              <a:t>gronomie et du </a:t>
            </a:r>
            <a:r>
              <a:rPr lang="fr-FR" sz="2000" b="1" dirty="0">
                <a:ea typeface="Arial Unicode MS" pitchFamily="34" charset="-128"/>
                <a:cs typeface="Arial Unicode MS" pitchFamily="34" charset="-128"/>
              </a:rPr>
              <a:t>V</a:t>
            </a:r>
            <a:r>
              <a:rPr lang="fr-FR" sz="2000" dirty="0">
                <a:ea typeface="Arial Unicode MS" pitchFamily="34" charset="-128"/>
                <a:cs typeface="Arial Unicode MS" pitchFamily="34" charset="-128"/>
              </a:rPr>
              <a:t>ivant</a:t>
            </a:r>
          </a:p>
          <a:p>
            <a:pPr algn="just">
              <a:tabLst>
                <a:tab pos="177800" algn="l"/>
                <a:tab pos="719138" algn="l"/>
              </a:tabLst>
            </a:pPr>
            <a:r>
              <a:rPr lang="fr-FR" sz="2000" b="1" dirty="0">
                <a:solidFill>
                  <a:srgbClr val="00B050"/>
                </a:solidFill>
                <a:ea typeface="Arial Unicode MS" pitchFamily="34" charset="-128"/>
                <a:cs typeface="Arial Unicode MS" pitchFamily="34" charset="-128"/>
              </a:rPr>
              <a:t>avec un </a:t>
            </a:r>
            <a:r>
              <a:rPr lang="fr-FR" sz="2000" b="1" u="sng" dirty="0">
                <a:solidFill>
                  <a:srgbClr val="00B050"/>
                </a:solidFill>
                <a:ea typeface="Arial Unicode MS" pitchFamily="34" charset="-128"/>
                <a:cs typeface="Arial Unicode MS" pitchFamily="34" charset="-128"/>
              </a:rPr>
              <a:t>choix anticipé </a:t>
            </a:r>
            <a:r>
              <a:rPr lang="fr-FR" sz="2000" b="1" dirty="0">
                <a:solidFill>
                  <a:srgbClr val="00B050"/>
                </a:solidFill>
                <a:ea typeface="Arial Unicode MS" pitchFamily="34" charset="-128"/>
                <a:cs typeface="Arial Unicode MS" pitchFamily="34" charset="-128"/>
              </a:rPr>
              <a:t>dès la 2nde</a:t>
            </a:r>
          </a:p>
          <a:p>
            <a:pPr algn="just">
              <a:tabLst>
                <a:tab pos="177800" algn="l"/>
                <a:tab pos="719138" algn="l"/>
              </a:tabLst>
            </a:pPr>
            <a:r>
              <a:rPr lang="fr-FR" sz="2000" b="1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STHR     H</a:t>
            </a:r>
            <a:r>
              <a:rPr lang="fr-FR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ôtellerie et de la </a:t>
            </a:r>
            <a:r>
              <a:rPr lang="fr-FR" sz="2000" b="1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</a:t>
            </a:r>
            <a:r>
              <a:rPr lang="fr-FR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estauration</a:t>
            </a:r>
            <a:endParaRPr lang="fr-FR" sz="2000" dirty="0">
              <a:ea typeface="Arial Unicode MS" pitchFamily="34" charset="-128"/>
              <a:cs typeface="Arial Unicode MS" pitchFamily="34" charset="-128"/>
            </a:endParaRPr>
          </a:p>
          <a:p>
            <a:pPr algn="just">
              <a:tabLst>
                <a:tab pos="177800" algn="l"/>
                <a:tab pos="719138" algn="l"/>
              </a:tabLst>
            </a:pPr>
            <a:r>
              <a:rPr lang="fr-FR" sz="2000" b="1" dirty="0">
                <a:ea typeface="Arial Unicode MS" pitchFamily="34" charset="-128"/>
                <a:cs typeface="Arial Unicode MS" pitchFamily="34" charset="-128"/>
                <a:sym typeface="Wingdings 3"/>
              </a:rPr>
              <a:t> STD2A   </a:t>
            </a:r>
            <a:r>
              <a:rPr lang="fr-FR" sz="2000" b="1" dirty="0"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fr-FR" sz="2000" dirty="0">
                <a:ea typeface="Arial Unicode MS" pitchFamily="34" charset="-128"/>
                <a:cs typeface="Arial Unicode MS" pitchFamily="34" charset="-128"/>
              </a:rPr>
              <a:t>esign et des </a:t>
            </a:r>
            <a:r>
              <a:rPr lang="fr-FR" sz="2000" b="1" dirty="0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fr-FR" sz="2000" dirty="0">
                <a:ea typeface="Arial Unicode MS" pitchFamily="34" charset="-128"/>
                <a:cs typeface="Arial Unicode MS" pitchFamily="34" charset="-128"/>
              </a:rPr>
              <a:t>rts </a:t>
            </a:r>
            <a:r>
              <a:rPr lang="fr-FR" sz="2000" b="1" dirty="0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fr-FR" sz="2000" dirty="0">
                <a:ea typeface="Arial Unicode MS" pitchFamily="34" charset="-128"/>
                <a:cs typeface="Arial Unicode MS" pitchFamily="34" charset="-128"/>
              </a:rPr>
              <a:t>ppliqués</a:t>
            </a:r>
          </a:p>
          <a:p>
            <a:pPr algn="just">
              <a:tabLst>
                <a:tab pos="177800" algn="l"/>
                <a:tab pos="719138" algn="l"/>
              </a:tabLst>
            </a:pPr>
            <a:r>
              <a:rPr lang="fr-FR" sz="2000" b="1" dirty="0">
                <a:ea typeface="Arial Unicode MS" pitchFamily="34" charset="-128"/>
                <a:cs typeface="Arial Unicode MS" pitchFamily="34" charset="-128"/>
                <a:sym typeface="Wingdings 3"/>
              </a:rPr>
              <a:t> S2TMD  T</a:t>
            </a:r>
            <a:r>
              <a:rPr lang="fr-FR" sz="2000" dirty="0">
                <a:ea typeface="Arial Unicode MS" pitchFamily="34" charset="-128"/>
                <a:cs typeface="Arial Unicode MS" pitchFamily="34" charset="-128"/>
                <a:sym typeface="Wingdings 3"/>
              </a:rPr>
              <a:t>héâtre, </a:t>
            </a:r>
            <a:r>
              <a:rPr lang="fr-FR" sz="2000" b="1" dirty="0">
                <a:ea typeface="Arial Unicode MS" pitchFamily="34" charset="-128"/>
                <a:cs typeface="Arial Unicode MS" pitchFamily="34" charset="-128"/>
                <a:sym typeface="Wingdings 3"/>
              </a:rPr>
              <a:t>M</a:t>
            </a:r>
            <a:r>
              <a:rPr lang="fr-FR" sz="2000" dirty="0">
                <a:ea typeface="Arial Unicode MS" pitchFamily="34" charset="-128"/>
                <a:cs typeface="Arial Unicode MS" pitchFamily="34" charset="-128"/>
                <a:sym typeface="Wingdings 3"/>
              </a:rPr>
              <a:t>usique et </a:t>
            </a:r>
            <a:r>
              <a:rPr lang="fr-FR" sz="2000" b="1" dirty="0">
                <a:ea typeface="Arial Unicode MS" pitchFamily="34" charset="-128"/>
                <a:cs typeface="Arial Unicode MS" pitchFamily="34" charset="-128"/>
                <a:sym typeface="Wingdings 3"/>
              </a:rPr>
              <a:t>D</a:t>
            </a:r>
            <a:r>
              <a:rPr lang="fr-FR" sz="2000" dirty="0">
                <a:ea typeface="Arial Unicode MS" pitchFamily="34" charset="-128"/>
                <a:cs typeface="Arial Unicode MS" pitchFamily="34" charset="-128"/>
                <a:sym typeface="Wingdings 3"/>
              </a:rPr>
              <a:t>anse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19304" y="3426095"/>
            <a:ext cx="47955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Socle commun d’enseignement général </a:t>
            </a:r>
            <a:r>
              <a:rPr lang="fr-FR" sz="2000" b="1" dirty="0">
                <a:solidFill>
                  <a:srgbClr val="00B050"/>
                </a:solidFill>
              </a:rPr>
              <a:t>16h</a:t>
            </a:r>
          </a:p>
          <a:p>
            <a:endParaRPr lang="fr-FR" sz="2000" b="1" dirty="0">
              <a:solidFill>
                <a:srgbClr val="00B050"/>
              </a:solidFill>
            </a:endParaRPr>
          </a:p>
          <a:p>
            <a:r>
              <a:rPr lang="fr-FR" sz="2000" b="1" dirty="0"/>
              <a:t>+ 3 spécialités au choix en 1</a:t>
            </a:r>
            <a:r>
              <a:rPr lang="fr-FR" sz="2000" b="1" baseline="30000" dirty="0"/>
              <a:t>ère</a:t>
            </a:r>
            <a:r>
              <a:rPr lang="fr-FR" sz="2000" b="1" dirty="0"/>
              <a:t>  </a:t>
            </a:r>
            <a:r>
              <a:rPr lang="fr-FR" sz="2000" b="1" dirty="0">
                <a:solidFill>
                  <a:srgbClr val="00B050"/>
                </a:solidFill>
              </a:rPr>
              <a:t>12h</a:t>
            </a:r>
          </a:p>
          <a:p>
            <a:endParaRPr lang="fr-FR" sz="2000" b="1" dirty="0">
              <a:solidFill>
                <a:srgbClr val="00B050"/>
              </a:solidFill>
            </a:endParaRPr>
          </a:p>
          <a:p>
            <a:r>
              <a:rPr lang="fr-FR" sz="2000" b="1" dirty="0"/>
              <a:t>+ 2 spécialités conservées en terminale </a:t>
            </a:r>
            <a:r>
              <a:rPr lang="fr-FR" sz="2000" b="1" dirty="0">
                <a:solidFill>
                  <a:srgbClr val="00B050"/>
                </a:solidFill>
              </a:rPr>
              <a:t>12h</a:t>
            </a:r>
          </a:p>
          <a:p>
            <a:endParaRPr lang="fr-FR" sz="2000" b="1" dirty="0">
              <a:solidFill>
                <a:srgbClr val="00B050"/>
              </a:solidFill>
            </a:endParaRPr>
          </a:p>
          <a:p>
            <a:pPr algn="ctr"/>
            <a:r>
              <a:rPr lang="fr-FR" sz="2000" dirty="0">
                <a:solidFill>
                  <a:srgbClr val="00B050"/>
                </a:solidFill>
              </a:rPr>
              <a:t>+ 1 enseignement facultatif 3h</a:t>
            </a:r>
          </a:p>
          <a:p>
            <a:endParaRPr lang="fr-FR" sz="2000" b="1" dirty="0">
              <a:solidFill>
                <a:srgbClr val="00B050"/>
              </a:solidFill>
            </a:endParaRPr>
          </a:p>
          <a:p>
            <a:endParaRPr lang="fr-FR" sz="2000" b="1" dirty="0">
              <a:solidFill>
                <a:srgbClr val="00B050"/>
              </a:solidFill>
            </a:endParaRPr>
          </a:p>
          <a:p>
            <a:endParaRPr lang="fr-FR" sz="2000" b="1" dirty="0">
              <a:solidFill>
                <a:srgbClr val="00B05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430488" y="3134297"/>
            <a:ext cx="4884336" cy="30633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5826591" y="2339014"/>
            <a:ext cx="5811520" cy="1069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5875762" y="2392461"/>
            <a:ext cx="582858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/>
              <a:t>Socle commun d’enseignement général </a:t>
            </a:r>
            <a:r>
              <a:rPr lang="fr-FR" sz="2000" b="1" dirty="0">
                <a:solidFill>
                  <a:srgbClr val="00B050"/>
                </a:solidFill>
              </a:rPr>
              <a:t>12h30/13h30</a:t>
            </a:r>
          </a:p>
          <a:p>
            <a:pPr algn="ctr"/>
            <a:r>
              <a:rPr lang="fr-FR" sz="2000" dirty="0"/>
              <a:t>+</a:t>
            </a:r>
          </a:p>
          <a:p>
            <a:r>
              <a:rPr lang="fr-FR" sz="2000" b="1" dirty="0"/>
              <a:t>Enseignement technologique </a:t>
            </a:r>
            <a:r>
              <a:rPr lang="fr-FR" sz="2000" b="1" dirty="0">
                <a:solidFill>
                  <a:srgbClr val="00B050"/>
                </a:solidFill>
              </a:rPr>
              <a:t>15/16</a:t>
            </a:r>
            <a:r>
              <a:rPr lang="fr-FR" b="1" dirty="0">
                <a:solidFill>
                  <a:srgbClr val="00B050"/>
                </a:solidFill>
              </a:rPr>
              <a:t>h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818471" y="1986821"/>
            <a:ext cx="1961049" cy="523220"/>
          </a:xfrm>
          <a:prstGeom prst="rect">
            <a:avLst/>
          </a:prstGeom>
          <a:solidFill>
            <a:srgbClr val="A4BAD4"/>
          </a:solidFill>
        </p:spPr>
        <p:txBody>
          <a:bodyPr wrap="square" rtlCol="0">
            <a:spAutoFit/>
          </a:bodyPr>
          <a:lstStyle/>
          <a:p>
            <a:r>
              <a:rPr lang="fr-FR" sz="2800" dirty="0"/>
              <a:t>Bac Général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7325616" y="1580908"/>
            <a:ext cx="2928874" cy="523220"/>
          </a:xfrm>
          <a:prstGeom prst="rect">
            <a:avLst/>
          </a:prstGeom>
          <a:solidFill>
            <a:srgbClr val="62CBFA"/>
          </a:solidFill>
        </p:spPr>
        <p:txBody>
          <a:bodyPr wrap="square" rtlCol="0">
            <a:spAutoFit/>
          </a:bodyPr>
          <a:lstStyle/>
          <a:p>
            <a:r>
              <a:rPr lang="fr-FR" sz="2800" dirty="0"/>
              <a:t>Bac technologique </a:t>
            </a:r>
          </a:p>
        </p:txBody>
      </p:sp>
    </p:spTree>
    <p:extLst>
      <p:ext uri="{BB962C8B-B14F-4D97-AF65-F5344CB8AC3E}">
        <p14:creationId xmlns:p14="http://schemas.microsoft.com/office/powerpoint/2010/main" val="1353183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6A88321-D4FC-46FA-B4D8-F64C0CFFF928}"/>
              </a:ext>
            </a:extLst>
          </p:cNvPr>
          <p:cNvSpPr/>
          <p:nvPr/>
        </p:nvSpPr>
        <p:spPr>
          <a:xfrm>
            <a:off x="2009702" y="313720"/>
            <a:ext cx="8172596" cy="103938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9729A48-1B64-4C85-BA93-D5BEA1459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618" y="-60746"/>
            <a:ext cx="11998033" cy="1182471"/>
          </a:xfrm>
        </p:spPr>
        <p:txBody>
          <a:bodyPr>
            <a:normAutofit fontScale="90000"/>
          </a:bodyPr>
          <a:lstStyle/>
          <a:p>
            <a:pPr algn="ctr"/>
            <a:br>
              <a:rPr lang="fr-FR" dirty="0"/>
            </a:br>
            <a:r>
              <a:rPr lang="fr-FR" sz="4000" b="1" dirty="0"/>
              <a:t>Lycée de secteur : Aristide BRIAND</a:t>
            </a:r>
            <a:endParaRPr lang="fr-FR" sz="24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E8D4F6A-7F42-4FB7-8BEC-D5F929E59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3966" y="1652909"/>
            <a:ext cx="5157787" cy="480390"/>
          </a:xfrm>
        </p:spPr>
        <p:txBody>
          <a:bodyPr/>
          <a:lstStyle/>
          <a:p>
            <a:r>
              <a:rPr lang="fr-FR" u="sng" dirty="0"/>
              <a:t>Options en seconde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8B9B59C-D0D0-436E-AFDE-C67E862E06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3964" y="2169941"/>
            <a:ext cx="5800434" cy="4688165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Management et Gestion (MG)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Sciences de l’ingénieur (SI)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Santé Social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Latin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Arts : Musique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EPS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Section européenne espagnol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3400" b="1" u="sng" dirty="0"/>
              <a:t>Séries en 1</a:t>
            </a:r>
            <a:r>
              <a:rPr lang="fr-FR" sz="3400" b="1" u="sng" baseline="30000" dirty="0"/>
              <a:t>ère</a:t>
            </a:r>
            <a:r>
              <a:rPr lang="fr-FR" sz="3400" b="1" u="sng" dirty="0"/>
              <a:t> et Terminale technologiques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2900" dirty="0"/>
              <a:t>STMG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2900" dirty="0"/>
              <a:t>STI2D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2900" dirty="0"/>
              <a:t>STSS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2900" dirty="0"/>
              <a:t>STL</a:t>
            </a:r>
          </a:p>
          <a:p>
            <a:pPr marL="0" indent="0">
              <a:buNone/>
            </a:pPr>
            <a:endParaRPr lang="fr-FR" sz="2900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7296F73-22DD-4BF5-8DB7-272CCC76C1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7603" y="1721343"/>
            <a:ext cx="5183188" cy="823912"/>
          </a:xfrm>
        </p:spPr>
        <p:txBody>
          <a:bodyPr/>
          <a:lstStyle/>
          <a:p>
            <a:r>
              <a:rPr lang="fr-FR" u="sng" dirty="0"/>
              <a:t>Enseignements de spécialités en 1</a:t>
            </a:r>
            <a:r>
              <a:rPr lang="fr-FR" u="sng" baseline="30000" dirty="0"/>
              <a:t>ère</a:t>
            </a:r>
            <a:r>
              <a:rPr lang="fr-FR" u="sng" dirty="0"/>
              <a:t> et terminale générales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8BF4D7B-FB32-428E-920C-73E427E73A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2545255"/>
            <a:ext cx="5825835" cy="4079237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Histoire géographie géopolitique sciences politiques (HGGSP)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Humanités littérature et philosophie (HLP)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Littérature langue civilisation étrangère (LLCE) anglais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Maths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Arts : Musique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Physique chimie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Sciences de l’ingénieur (SI)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Sciences de la vie et de la terre (SVT)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Sciences économiques et sociales (SES)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9255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228482D-5F45-494D-A46F-C0954AE76B8F}"/>
              </a:ext>
            </a:extLst>
          </p:cNvPr>
          <p:cNvSpPr/>
          <p:nvPr/>
        </p:nvSpPr>
        <p:spPr>
          <a:xfrm>
            <a:off x="862014" y="138545"/>
            <a:ext cx="10664968" cy="92944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655FB64-C189-4418-836A-DE0BD50B1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69" y="57511"/>
            <a:ext cx="12053454" cy="1075676"/>
          </a:xfrm>
        </p:spPr>
        <p:txBody>
          <a:bodyPr>
            <a:noAutofit/>
          </a:bodyPr>
          <a:lstStyle/>
          <a:p>
            <a:pPr algn="ctr"/>
            <a:br>
              <a:rPr lang="fr-FR" sz="3600" dirty="0"/>
            </a:br>
            <a:r>
              <a:rPr lang="fr-FR" sz="3600" dirty="0"/>
              <a:t>Autres enseignements optionnels, spécialités et séries technologiques hors secteur</a:t>
            </a:r>
            <a:br>
              <a:rPr lang="fr-FR" sz="3600" dirty="0"/>
            </a:br>
            <a:endParaRPr lang="fr-FR" sz="3600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F080ED2-051E-4C8B-A0A1-FBA6BE6432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2014" y="1260106"/>
            <a:ext cx="5157787" cy="478739"/>
          </a:xfrm>
        </p:spPr>
        <p:txBody>
          <a:bodyPr>
            <a:normAutofit fontScale="85000" lnSpcReduction="10000"/>
          </a:bodyPr>
          <a:lstStyle/>
          <a:p>
            <a:r>
              <a:rPr lang="fr-FR" u="sng" dirty="0">
                <a:solidFill>
                  <a:srgbClr val="0070C0"/>
                </a:solidFill>
              </a:rPr>
              <a:t>Autres options en seconde et lycée concernés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48DA355-C094-4B1E-A6BC-859736C42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0771" y="2038133"/>
            <a:ext cx="5859030" cy="4827552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3300" b="1" dirty="0"/>
              <a:t>Théâtre </a:t>
            </a:r>
            <a:r>
              <a:rPr lang="fr-FR" sz="3300" dirty="0"/>
              <a:t>– Galilée à Guérande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300" b="1" dirty="0"/>
              <a:t>LCA Grec </a:t>
            </a:r>
            <a:r>
              <a:rPr lang="fr-FR" sz="3300" dirty="0"/>
              <a:t>– Clémenceau et Guist’hau à Nantes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300" b="1" dirty="0"/>
              <a:t>Arts : Danse </a:t>
            </a:r>
            <a:r>
              <a:rPr lang="fr-FR" sz="3300" dirty="0"/>
              <a:t>– ND Espérance à Saint-Nazaire et E. Mounier à Angers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300" b="1" dirty="0"/>
              <a:t>Arts : Cinéma audiovisuel </a:t>
            </a:r>
            <a:r>
              <a:rPr lang="fr-FR" sz="3300" dirty="0"/>
              <a:t>- Camus et Guist’hau à Nantes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300" b="1" dirty="0"/>
              <a:t>LVC : Italien</a:t>
            </a:r>
            <a:r>
              <a:rPr lang="fr-FR" sz="3300" dirty="0"/>
              <a:t> Joubert Ancenis </a:t>
            </a:r>
            <a:r>
              <a:rPr lang="fr-FR" sz="3300" b="1" dirty="0"/>
              <a:t>Arabe</a:t>
            </a:r>
            <a:r>
              <a:rPr lang="fr-FR" sz="3300" dirty="0"/>
              <a:t> Clémenceau Nantes, </a:t>
            </a:r>
            <a:r>
              <a:rPr lang="fr-FR" sz="3300" b="1" dirty="0"/>
              <a:t>Chinois</a:t>
            </a:r>
            <a:r>
              <a:rPr lang="fr-FR" sz="3300" dirty="0"/>
              <a:t> J. Verne et Mandela Nantes, </a:t>
            </a:r>
            <a:r>
              <a:rPr lang="fr-FR" sz="3300" b="1" dirty="0"/>
              <a:t>Portugais</a:t>
            </a:r>
            <a:r>
              <a:rPr lang="fr-FR" sz="3300" dirty="0"/>
              <a:t> Mandela, </a:t>
            </a:r>
            <a:r>
              <a:rPr lang="fr-FR" sz="3300" b="1" dirty="0"/>
              <a:t>Russe</a:t>
            </a:r>
            <a:r>
              <a:rPr lang="fr-FR" sz="3300" dirty="0"/>
              <a:t> La Colinière Nantes, </a:t>
            </a:r>
            <a:r>
              <a:rPr lang="fr-FR" sz="3300" b="1" dirty="0"/>
              <a:t>Breton</a:t>
            </a:r>
            <a:r>
              <a:rPr lang="fr-FR" sz="3300" dirty="0"/>
              <a:t> La Colinière, </a:t>
            </a:r>
            <a:r>
              <a:rPr lang="fr-FR" sz="3300" b="1" dirty="0"/>
              <a:t>Langue des signes </a:t>
            </a:r>
            <a:r>
              <a:rPr lang="fr-FR" sz="3300" dirty="0"/>
              <a:t>Les Bourdonnières Nantes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300" b="1" dirty="0"/>
              <a:t>Création et Culture Design </a:t>
            </a:r>
            <a:r>
              <a:rPr lang="fr-FR" sz="3300" dirty="0"/>
              <a:t>- lycée Livet à Nantes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300" b="1" dirty="0"/>
              <a:t>Culture et pratique de la danse, musique, théâtre </a:t>
            </a:r>
            <a:r>
              <a:rPr lang="fr-FR" sz="3300" dirty="0"/>
              <a:t>- lycée Mandela</a:t>
            </a:r>
          </a:p>
          <a:p>
            <a:endParaRPr lang="fr-FR" sz="3300" dirty="0"/>
          </a:p>
          <a:p>
            <a:endParaRPr lang="fr-FR" sz="3800" b="1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07234BD-AF11-4F5F-94BA-AED3668154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46798" y="1214221"/>
            <a:ext cx="5183188" cy="823912"/>
          </a:xfrm>
        </p:spPr>
        <p:txBody>
          <a:bodyPr>
            <a:normAutofit fontScale="92500"/>
          </a:bodyPr>
          <a:lstStyle/>
          <a:p>
            <a:r>
              <a:rPr lang="fr-FR" u="sng" dirty="0">
                <a:solidFill>
                  <a:srgbClr val="0070C0"/>
                </a:solidFill>
              </a:rPr>
              <a:t>Autres enseignements de spécialité en 1</a:t>
            </a:r>
            <a:r>
              <a:rPr lang="fr-FR" u="sng" baseline="30000" dirty="0">
                <a:solidFill>
                  <a:srgbClr val="0070C0"/>
                </a:solidFill>
              </a:rPr>
              <a:t>ère</a:t>
            </a:r>
            <a:r>
              <a:rPr lang="fr-FR" u="sng" dirty="0">
                <a:solidFill>
                  <a:srgbClr val="0070C0"/>
                </a:solidFill>
              </a:rPr>
              <a:t> et terminale générales et lycées concernés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BCD369A-91B0-4C46-837B-6E921DA3E7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99722"/>
            <a:ext cx="5881254" cy="4619734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3300" b="1" dirty="0"/>
              <a:t>EPS</a:t>
            </a:r>
            <a:r>
              <a:rPr lang="fr-FR" sz="3300" dirty="0"/>
              <a:t> – lycées A. Césaire Clisson et Moquet Châteaubriant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300" b="1" dirty="0"/>
              <a:t>Arts : Danse</a:t>
            </a:r>
            <a:r>
              <a:rPr lang="fr-FR" sz="3300" dirty="0"/>
              <a:t> – lycée J. du Bellay Angers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300" b="1" dirty="0"/>
              <a:t>Arts : Théâtre</a:t>
            </a:r>
            <a:r>
              <a:rPr lang="fr-FR" sz="3300" dirty="0"/>
              <a:t> – lycée La Colinière Nantes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300" b="1" dirty="0"/>
              <a:t>Arts : Cinéma audiovisuel </a:t>
            </a:r>
            <a:r>
              <a:rPr lang="fr-FR" sz="3300" dirty="0"/>
              <a:t>– Guist’hau Nantes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300" b="1" dirty="0"/>
              <a:t>LLCE</a:t>
            </a:r>
            <a:r>
              <a:rPr lang="fr-FR" sz="3300" dirty="0"/>
              <a:t> </a:t>
            </a:r>
            <a:r>
              <a:rPr lang="fr-FR" sz="3300" b="1" dirty="0"/>
              <a:t>Allemand, Italien </a:t>
            </a:r>
            <a:r>
              <a:rPr lang="fr-FR" sz="3300" dirty="0"/>
              <a:t>– A. Césaire Clisson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300" b="1" dirty="0"/>
              <a:t>LLCA</a:t>
            </a:r>
            <a:r>
              <a:rPr lang="fr-FR" sz="3300" dirty="0"/>
              <a:t> </a:t>
            </a:r>
            <a:r>
              <a:rPr lang="fr-FR" sz="3300" b="1" dirty="0"/>
              <a:t>Latin</a:t>
            </a:r>
            <a:r>
              <a:rPr lang="fr-FR" sz="3300" dirty="0"/>
              <a:t> – lycées Camus et Guist’hau à Nantes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300" b="1" dirty="0"/>
              <a:t>LLCA</a:t>
            </a:r>
            <a:r>
              <a:rPr lang="fr-FR" sz="3300" dirty="0"/>
              <a:t> </a:t>
            </a:r>
            <a:r>
              <a:rPr lang="fr-FR" sz="3300" b="1" dirty="0"/>
              <a:t>Grec</a:t>
            </a:r>
            <a:r>
              <a:rPr lang="fr-FR" sz="3300" dirty="0"/>
              <a:t> – lycées Guist’hau</a:t>
            </a:r>
          </a:p>
          <a:p>
            <a:pPr marL="0" indent="0">
              <a:buNone/>
            </a:pPr>
            <a:endParaRPr lang="fr-FR" sz="3300" b="1" dirty="0"/>
          </a:p>
          <a:p>
            <a:pPr marL="0" indent="0">
              <a:buNone/>
            </a:pPr>
            <a:r>
              <a:rPr lang="fr-FR" sz="4400" b="1" dirty="0"/>
              <a:t> </a:t>
            </a:r>
            <a:r>
              <a:rPr lang="fr-FR" sz="4400" b="1" u="sng" dirty="0">
                <a:solidFill>
                  <a:srgbClr val="0070C0"/>
                </a:solidFill>
              </a:rPr>
              <a:t>Autres voies technologiques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300" b="1" dirty="0"/>
              <a:t>STHR</a:t>
            </a:r>
            <a:r>
              <a:rPr lang="fr-FR" sz="3300" dirty="0"/>
              <a:t> - lycées Saint-Anne à Saint-Nazaire et Nicolas Appert à Orvault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300" b="1" dirty="0"/>
              <a:t>S2TMD</a:t>
            </a:r>
            <a:r>
              <a:rPr lang="fr-FR" sz="3300" dirty="0"/>
              <a:t> – lycée Nelson Mandela à Nantes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300" b="1" dirty="0"/>
              <a:t>STD2A</a:t>
            </a:r>
            <a:r>
              <a:rPr lang="fr-FR" sz="3300" dirty="0"/>
              <a:t> – lycées Livet et La Joliverie à Nantes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300" b="1" dirty="0"/>
              <a:t>STAV </a:t>
            </a:r>
            <a:r>
              <a:rPr lang="fr-FR" sz="3300" dirty="0"/>
              <a:t>– lycée Jules Rieffel à Saint Herblain</a:t>
            </a:r>
          </a:p>
        </p:txBody>
      </p:sp>
    </p:spTree>
    <p:extLst>
      <p:ext uri="{BB962C8B-B14F-4D97-AF65-F5344CB8AC3E}">
        <p14:creationId xmlns:p14="http://schemas.microsoft.com/office/powerpoint/2010/main" val="4006436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88539" y="188640"/>
            <a:ext cx="10515600" cy="1125005"/>
          </a:xfrm>
          <a:solidFill>
            <a:srgbClr val="FF9900"/>
          </a:solidFill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Voie professionnelle: CAP ou Bac pro</a:t>
            </a:r>
            <a:br>
              <a:rPr lang="fr-FR" dirty="0"/>
            </a:br>
            <a:r>
              <a:rPr lang="fr-FR" sz="3600" b="1" dirty="0"/>
              <a:t>choisir un métier ou un domaine </a:t>
            </a:r>
          </a:p>
        </p:txBody>
      </p:sp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val="946264866"/>
              </p:ext>
            </p:extLst>
          </p:nvPr>
        </p:nvGraphicFramePr>
        <p:xfrm>
          <a:off x="270163" y="1961266"/>
          <a:ext cx="4597862" cy="4896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5172825" y="1688233"/>
            <a:ext cx="689725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C00000"/>
                </a:solidFill>
              </a:rPr>
              <a:t>Exemples sur le secteur :</a:t>
            </a:r>
          </a:p>
          <a:p>
            <a:endParaRPr lang="fr-FR" sz="16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/>
              <a:t>Peintre, plombier, menuisier, maçon, plâtrier, chef d’équipe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/>
              <a:t>Cuisinier, serveur en restauration, assistant technique en collectivité ou à domicile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/>
              <a:t>Mécanicien auto, motocycle, de matériel d’espace vert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/>
              <a:t>Electricien, électrotechnicien, soudeur, technicien d’usinage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/>
              <a:t>Technicien de maintenance industrielle, en aéronautique, Pilote de ligne automatisée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/>
              <a:t>Vendeur, employé de commerce, fleuriste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/>
              <a:t>Assistant RH ou comptable, agent d’accueil, assistant maquettiste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/>
              <a:t>Tailleur-couturier, assistant modéliste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/>
              <a:t>Jardinier-paysagiste, horticulteur, pisciculteur, conchyliculteur… </a:t>
            </a:r>
            <a:endParaRPr lang="fr-FR" dirty="0"/>
          </a:p>
          <a:p>
            <a:pPr algn="ctr"/>
            <a:r>
              <a:rPr lang="fr-FR" sz="2400" b="1" dirty="0">
                <a:solidFill>
                  <a:srgbClr val="00B050"/>
                </a:solidFill>
              </a:rPr>
              <a:t>En 2</a:t>
            </a:r>
            <a:r>
              <a:rPr lang="fr-FR" sz="2400" b="1" baseline="30000" dirty="0">
                <a:solidFill>
                  <a:srgbClr val="00B050"/>
                </a:solidFill>
              </a:rPr>
              <a:t>nde</a:t>
            </a:r>
            <a:r>
              <a:rPr lang="fr-FR" sz="2400" b="1" dirty="0">
                <a:solidFill>
                  <a:srgbClr val="00B050"/>
                </a:solidFill>
              </a:rPr>
              <a:t> bac pro choix d’une </a:t>
            </a:r>
            <a:r>
              <a:rPr lang="fr-FR" sz="2400" b="1" u="sng" dirty="0">
                <a:solidFill>
                  <a:srgbClr val="00B050"/>
                </a:solidFill>
              </a:rPr>
              <a:t>famille de métiers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6849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88539" y="188641"/>
            <a:ext cx="10515600" cy="1086368"/>
          </a:xfrm>
          <a:solidFill>
            <a:srgbClr val="FF9900"/>
          </a:solidFill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Voie professionnelle</a:t>
            </a:r>
            <a:br>
              <a:rPr lang="fr-FR" dirty="0"/>
            </a:br>
            <a:r>
              <a:rPr lang="fr-FR" sz="3600" b="1" dirty="0"/>
              <a:t>En 2</a:t>
            </a:r>
            <a:r>
              <a:rPr lang="fr-FR" sz="3600" b="1" baseline="30000" dirty="0"/>
              <a:t>nde</a:t>
            </a:r>
            <a:r>
              <a:rPr lang="fr-FR" sz="3600" b="1" dirty="0"/>
              <a:t> bac pro choix d’une famille de métiers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57" b="830"/>
          <a:stretch/>
        </p:blipFill>
        <p:spPr>
          <a:xfrm>
            <a:off x="888539" y="1425372"/>
            <a:ext cx="8282193" cy="344087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759854" y="4834329"/>
            <a:ext cx="923415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i="1" dirty="0"/>
              <a:t>Exemple de famille de métiers </a:t>
            </a:r>
            <a:r>
              <a:rPr lang="fr-FR" sz="1500" dirty="0"/>
              <a:t>« </a:t>
            </a:r>
            <a:r>
              <a:rPr lang="fr-FR" sz="1500" b="1" dirty="0"/>
              <a:t>Métiers de la relation clients » </a:t>
            </a:r>
            <a:r>
              <a:rPr lang="fr-FR" sz="1500" dirty="0"/>
              <a:t>(en 2</a:t>
            </a:r>
            <a:r>
              <a:rPr lang="fr-FR" sz="1500" baseline="30000" dirty="0"/>
              <a:t>nde</a:t>
            </a:r>
            <a:r>
              <a:rPr lang="fr-FR" sz="1500" dirty="0"/>
              <a:t> pro) pour préparer les bacs suivants :</a:t>
            </a:r>
            <a:endParaRPr lang="fr-FR" sz="1500" b="1" dirty="0"/>
          </a:p>
          <a:p>
            <a:pPr lvl="1"/>
            <a:r>
              <a:rPr lang="fr-FR" sz="1500" dirty="0"/>
              <a:t>Bac pro Métiers de l’accueil</a:t>
            </a:r>
          </a:p>
          <a:p>
            <a:pPr lvl="1"/>
            <a:r>
              <a:rPr lang="fr-FR" sz="1500" dirty="0"/>
              <a:t>Bac pro métiers du commerce et de la vente – Option A espace commercial</a:t>
            </a:r>
          </a:p>
          <a:p>
            <a:pPr lvl="1"/>
            <a:r>
              <a:rPr lang="fr-FR" sz="1500" dirty="0"/>
              <a:t>Bac pro métiers du commerce et de la vente – Option B prospection</a:t>
            </a:r>
          </a:p>
          <a:p>
            <a:pPr lvl="1"/>
            <a:endParaRPr lang="fr-FR" sz="1500" dirty="0"/>
          </a:p>
          <a:p>
            <a:r>
              <a:rPr lang="fr-FR" sz="1500" i="1" dirty="0"/>
              <a:t>Exemple de métiers spécifiques </a:t>
            </a:r>
            <a:endParaRPr lang="fr-FR" sz="1500" b="1" dirty="0"/>
          </a:p>
          <a:p>
            <a:pPr lvl="1"/>
            <a:r>
              <a:rPr lang="fr-FR" sz="1500" dirty="0"/>
              <a:t>Bac pro Métiers de la mode – vêtements</a:t>
            </a:r>
          </a:p>
          <a:p>
            <a:pPr lvl="1"/>
            <a:r>
              <a:rPr lang="fr-FR" sz="1500" dirty="0"/>
              <a:t>Bac pro ASSP Accompagnement soins et services à la personne</a:t>
            </a:r>
          </a:p>
          <a:p>
            <a:pPr lvl="1"/>
            <a:endParaRPr lang="fr-FR" sz="1600" dirty="0"/>
          </a:p>
          <a:p>
            <a:pPr lvl="6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9787944" y="2547644"/>
            <a:ext cx="1918952" cy="3293209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2400" b="1" dirty="0"/>
          </a:p>
          <a:p>
            <a:pPr algn="ctr"/>
            <a:endParaRPr lang="fr-FR" sz="2400" b="1" dirty="0"/>
          </a:p>
          <a:p>
            <a:pPr algn="ctr"/>
            <a:r>
              <a:rPr lang="fr-FR" sz="2000" dirty="0"/>
              <a:t>tous les bacs pro d’une même famille </a:t>
            </a:r>
          </a:p>
          <a:p>
            <a:pPr algn="ctr"/>
            <a:r>
              <a:rPr lang="fr-FR" sz="2000" u="sng" dirty="0"/>
              <a:t>ne sont pas toujours </a:t>
            </a:r>
            <a:r>
              <a:rPr lang="fr-FR" sz="2000" dirty="0"/>
              <a:t>préparés </a:t>
            </a:r>
          </a:p>
          <a:p>
            <a:pPr algn="ctr"/>
            <a:r>
              <a:rPr lang="fr-FR" sz="2000" dirty="0"/>
              <a:t>dans un même lycée pro</a:t>
            </a:r>
          </a:p>
        </p:txBody>
      </p:sp>
      <p:pic>
        <p:nvPicPr>
          <p:cNvPr id="10" name="Picture 2" descr="Mise En Garde, Attention, Panneau De Signalis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76493" y="2709112"/>
            <a:ext cx="541854" cy="4786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229114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1629</TotalTime>
  <Words>2355</Words>
  <Application>Microsoft Office PowerPoint</Application>
  <PresentationFormat>Grand écran</PresentationFormat>
  <Paragraphs>464</Paragraphs>
  <Slides>27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5" baseType="lpstr">
      <vt:lpstr>Arial</vt:lpstr>
      <vt:lpstr>Arial Narrow</vt:lpstr>
      <vt:lpstr>Calibri</vt:lpstr>
      <vt:lpstr>Calibri Light</vt:lpstr>
      <vt:lpstr>Comic Sans MS</vt:lpstr>
      <vt:lpstr>Times New Roman</vt:lpstr>
      <vt:lpstr>Wingdings</vt:lpstr>
      <vt:lpstr>Thème Office</vt:lpstr>
      <vt:lpstr>Orientation après la 3ème </vt:lpstr>
      <vt:lpstr>Présentation PowerPoint</vt:lpstr>
      <vt:lpstr>2nde générale et technologique Horaires des enseignements communs</vt:lpstr>
      <vt:lpstr> 0, 1 ou 2 enseignements optionnels: facultatif (1 général et/ou 1 technologique)           </vt:lpstr>
      <vt:lpstr>Après la 2nde GT Choix de la voie Générale ou Technologique</vt:lpstr>
      <vt:lpstr> Lycée de secteur : Aristide BRIAND</vt:lpstr>
      <vt:lpstr> Autres enseignements optionnels, spécialités et séries technologiques hors secteur </vt:lpstr>
      <vt:lpstr>Voie professionnelle: CAP ou Bac pro choisir un métier ou un domaine </vt:lpstr>
      <vt:lpstr>Voie professionnelle En 2nde bac pro choix d’une famille de métiers</vt:lpstr>
      <vt:lpstr>Présentation PowerPoint</vt:lpstr>
      <vt:lpstr>Lycée André Boulloche à Saint-Nazaire</vt:lpstr>
      <vt:lpstr>Lycée Brossaud Blancho à Saint-Nazaire</vt:lpstr>
      <vt:lpstr>Lycée Heinlex à Saint-Nazaire</vt:lpstr>
      <vt:lpstr>Lycée Olivier Guichard à Guérande</vt:lpstr>
      <vt:lpstr>Lycée Les 3 Rivières à Pontchâteau</vt:lpstr>
      <vt:lpstr>Lycée Albert Chassagne à Paimboeuf </vt:lpstr>
      <vt:lpstr>Présentation PowerPoint</vt:lpstr>
      <vt:lpstr>Présentation PowerPoint</vt:lpstr>
      <vt:lpstr> </vt:lpstr>
      <vt:lpstr>Présentation PowerPoint</vt:lpstr>
      <vt:lpstr>Présentation PowerPoint</vt:lpstr>
      <vt:lpstr>                          </vt:lpstr>
      <vt:lpstr>Motifs de demande de dérogation par ordre de priorité</vt:lpstr>
      <vt:lpstr>Présentation PowerPoint</vt:lpstr>
      <vt:lpstr>Pour plus d’informations …</vt:lpstr>
      <vt:lpstr>Votre Psychologue Education Nationale Spécialité orientation scolaire et professionnelle Sigrid PETIT </vt:lpstr>
      <vt:lpstr>Merci de votre attention</vt:lpstr>
    </vt:vector>
  </TitlesOfParts>
  <Company>Education Nationale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cop8</dc:creator>
  <cp:lastModifiedBy>Lucie Bourriaud</cp:lastModifiedBy>
  <cp:revision>159</cp:revision>
  <dcterms:created xsi:type="dcterms:W3CDTF">2022-01-15T11:26:39Z</dcterms:created>
  <dcterms:modified xsi:type="dcterms:W3CDTF">2023-03-13T14:58:28Z</dcterms:modified>
</cp:coreProperties>
</file>